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sldIdLst>
    <p:sldId id="360" r:id="rId2"/>
    <p:sldId id="324" r:id="rId3"/>
    <p:sldId id="444" r:id="rId4"/>
    <p:sldId id="407" r:id="rId5"/>
    <p:sldId id="408" r:id="rId6"/>
    <p:sldId id="409" r:id="rId7"/>
    <p:sldId id="410" r:id="rId8"/>
    <p:sldId id="411" r:id="rId9"/>
    <p:sldId id="434" r:id="rId10"/>
    <p:sldId id="445" r:id="rId11"/>
    <p:sldId id="447" r:id="rId12"/>
    <p:sldId id="446" r:id="rId13"/>
    <p:sldId id="449" r:id="rId14"/>
    <p:sldId id="452" r:id="rId15"/>
    <p:sldId id="432" r:id="rId16"/>
    <p:sldId id="453" r:id="rId17"/>
    <p:sldId id="454" r:id="rId18"/>
    <p:sldId id="455" r:id="rId19"/>
    <p:sldId id="456" r:id="rId20"/>
    <p:sldId id="457" r:id="rId21"/>
    <p:sldId id="458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21277A"/>
    <a:srgbClr val="2027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240" autoAdjust="0"/>
  </p:normalViewPr>
  <p:slideViewPr>
    <p:cSldViewPr snapToGrid="0" snapToObjects="1">
      <p:cViewPr>
        <p:scale>
          <a:sx n="116" d="100"/>
          <a:sy n="116" d="100"/>
        </p:scale>
        <p:origin x="-368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97846E-1445-B141-A99B-DAB4E9CE3280}" type="datetimeFigureOut">
              <a:rPr lang="en-US" smtClean="0"/>
              <a:t>10/7/16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4F0362-34AB-EA43-A431-F1D131740D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77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Shape 402"/>
          <p:cNvSpPr txBox="1">
            <a:spLocks noGrp="1"/>
          </p:cNvSpPr>
          <p:nvPr>
            <p:ph type="sldNum" idx="12"/>
          </p:nvPr>
        </p:nvSpPr>
        <p:spPr>
          <a:xfrm>
            <a:off x="3884026" y="8684926"/>
            <a:ext cx="2972421" cy="457513"/>
          </a:xfrm>
          <a:prstGeom prst="rect">
            <a:avLst/>
          </a:prstGeom>
          <a:noFill/>
          <a:ln>
            <a:noFill/>
          </a:ln>
        </p:spPr>
        <p:txBody>
          <a:bodyPr lIns="91433" tIns="45704" rIns="91433" bIns="45704" anchor="b" anchorCtr="0">
            <a:noAutofit/>
          </a:bodyPr>
          <a:lstStyle/>
          <a:p>
            <a:pPr>
              <a:buSzPct val="25000"/>
            </a:pPr>
            <a:r>
              <a:rPr lang="en-US" dirty="0"/>
              <a:t> </a:t>
            </a:r>
          </a:p>
        </p:txBody>
      </p:sp>
      <p:sp>
        <p:nvSpPr>
          <p:cNvPr id="403" name="Shape 4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04" name="Shape 404"/>
          <p:cNvSpPr txBox="1">
            <a:spLocks noGrp="1"/>
          </p:cNvSpPr>
          <p:nvPr>
            <p:ph type="body" idx="1"/>
          </p:nvPr>
        </p:nvSpPr>
        <p:spPr>
          <a:xfrm>
            <a:off x="686422" y="4344025"/>
            <a:ext cx="5485157" cy="4114488"/>
          </a:xfrm>
          <a:prstGeom prst="rect">
            <a:avLst/>
          </a:prstGeom>
          <a:noFill/>
          <a:ln>
            <a:noFill/>
          </a:ln>
        </p:spPr>
        <p:txBody>
          <a:bodyPr lIns="91433" tIns="45704" rIns="91433" bIns="45704" anchor="t" anchorCtr="0">
            <a:noAutofit/>
          </a:bodyPr>
          <a:lstStyle/>
          <a:p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Shape 402"/>
          <p:cNvSpPr txBox="1">
            <a:spLocks noGrp="1"/>
          </p:cNvSpPr>
          <p:nvPr>
            <p:ph type="sldNum" idx="12"/>
          </p:nvPr>
        </p:nvSpPr>
        <p:spPr>
          <a:xfrm>
            <a:off x="3884026" y="8684926"/>
            <a:ext cx="2972421" cy="457513"/>
          </a:xfrm>
          <a:prstGeom prst="rect">
            <a:avLst/>
          </a:prstGeom>
          <a:noFill/>
          <a:ln>
            <a:noFill/>
          </a:ln>
        </p:spPr>
        <p:txBody>
          <a:bodyPr lIns="91433" tIns="45704" rIns="91433" bIns="45704" anchor="b" anchorCtr="0">
            <a:noAutofit/>
          </a:bodyPr>
          <a:lstStyle/>
          <a:p>
            <a:pPr>
              <a:buSzPct val="25000"/>
            </a:pPr>
            <a:r>
              <a:rPr lang="en-US" dirty="0"/>
              <a:t> </a:t>
            </a:r>
          </a:p>
        </p:txBody>
      </p:sp>
      <p:sp>
        <p:nvSpPr>
          <p:cNvPr id="403" name="Shape 4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04" name="Shape 404"/>
          <p:cNvSpPr txBox="1">
            <a:spLocks noGrp="1"/>
          </p:cNvSpPr>
          <p:nvPr>
            <p:ph type="body" idx="1"/>
          </p:nvPr>
        </p:nvSpPr>
        <p:spPr>
          <a:xfrm>
            <a:off x="686422" y="4344025"/>
            <a:ext cx="5485157" cy="4114488"/>
          </a:xfrm>
          <a:prstGeom prst="rect">
            <a:avLst/>
          </a:prstGeom>
          <a:noFill/>
          <a:ln>
            <a:noFill/>
          </a:ln>
        </p:spPr>
        <p:txBody>
          <a:bodyPr lIns="91433" tIns="45704" rIns="91433" bIns="45704" anchor="t" anchorCtr="0">
            <a:noAutofit/>
          </a:bodyPr>
          <a:lstStyle/>
          <a:p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Shape 402"/>
          <p:cNvSpPr txBox="1">
            <a:spLocks noGrp="1"/>
          </p:cNvSpPr>
          <p:nvPr>
            <p:ph type="sldNum" idx="12"/>
          </p:nvPr>
        </p:nvSpPr>
        <p:spPr>
          <a:xfrm>
            <a:off x="3884026" y="8684926"/>
            <a:ext cx="2972421" cy="457513"/>
          </a:xfrm>
          <a:prstGeom prst="rect">
            <a:avLst/>
          </a:prstGeom>
          <a:noFill/>
          <a:ln>
            <a:noFill/>
          </a:ln>
        </p:spPr>
        <p:txBody>
          <a:bodyPr lIns="91433" tIns="45704" rIns="91433" bIns="45704" anchor="b" anchorCtr="0">
            <a:noAutofit/>
          </a:bodyPr>
          <a:lstStyle/>
          <a:p>
            <a:pPr>
              <a:buSzPct val="25000"/>
            </a:pPr>
            <a:r>
              <a:rPr lang="en-US" dirty="0"/>
              <a:t> </a:t>
            </a:r>
          </a:p>
        </p:txBody>
      </p:sp>
      <p:sp>
        <p:nvSpPr>
          <p:cNvPr id="403" name="Shape 4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04" name="Shape 404"/>
          <p:cNvSpPr txBox="1">
            <a:spLocks noGrp="1"/>
          </p:cNvSpPr>
          <p:nvPr>
            <p:ph type="body" idx="1"/>
          </p:nvPr>
        </p:nvSpPr>
        <p:spPr>
          <a:xfrm>
            <a:off x="686422" y="4344025"/>
            <a:ext cx="5485157" cy="4114488"/>
          </a:xfrm>
          <a:prstGeom prst="rect">
            <a:avLst/>
          </a:prstGeom>
          <a:noFill/>
          <a:ln>
            <a:noFill/>
          </a:ln>
        </p:spPr>
        <p:txBody>
          <a:bodyPr lIns="91433" tIns="45704" rIns="91433" bIns="45704" anchor="t" anchorCtr="0">
            <a:noAutofit/>
          </a:bodyPr>
          <a:lstStyle/>
          <a:p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Shape 402"/>
          <p:cNvSpPr txBox="1">
            <a:spLocks noGrp="1"/>
          </p:cNvSpPr>
          <p:nvPr>
            <p:ph type="sldNum" idx="12"/>
          </p:nvPr>
        </p:nvSpPr>
        <p:spPr>
          <a:xfrm>
            <a:off x="3884026" y="8684926"/>
            <a:ext cx="2972421" cy="457513"/>
          </a:xfrm>
          <a:prstGeom prst="rect">
            <a:avLst/>
          </a:prstGeom>
          <a:noFill/>
          <a:ln>
            <a:noFill/>
          </a:ln>
        </p:spPr>
        <p:txBody>
          <a:bodyPr lIns="91433" tIns="45704" rIns="91433" bIns="45704" anchor="b" anchorCtr="0">
            <a:noAutofit/>
          </a:bodyPr>
          <a:lstStyle/>
          <a:p>
            <a:pPr>
              <a:buSzPct val="25000"/>
            </a:pPr>
            <a:r>
              <a:rPr lang="en-US" dirty="0"/>
              <a:t> </a:t>
            </a:r>
          </a:p>
        </p:txBody>
      </p:sp>
      <p:sp>
        <p:nvSpPr>
          <p:cNvPr id="403" name="Shape 4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04" name="Shape 404"/>
          <p:cNvSpPr txBox="1">
            <a:spLocks noGrp="1"/>
          </p:cNvSpPr>
          <p:nvPr>
            <p:ph type="body" idx="1"/>
          </p:nvPr>
        </p:nvSpPr>
        <p:spPr>
          <a:xfrm>
            <a:off x="686422" y="4344025"/>
            <a:ext cx="5485157" cy="4114488"/>
          </a:xfrm>
          <a:prstGeom prst="rect">
            <a:avLst/>
          </a:prstGeom>
          <a:noFill/>
          <a:ln>
            <a:noFill/>
          </a:ln>
        </p:spPr>
        <p:txBody>
          <a:bodyPr lIns="91433" tIns="45704" rIns="91433" bIns="45704" anchor="t" anchorCtr="0">
            <a:noAutofit/>
          </a:bodyPr>
          <a:lstStyle/>
          <a:p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Shape 402"/>
          <p:cNvSpPr txBox="1">
            <a:spLocks noGrp="1"/>
          </p:cNvSpPr>
          <p:nvPr>
            <p:ph type="sldNum" idx="12"/>
          </p:nvPr>
        </p:nvSpPr>
        <p:spPr>
          <a:xfrm>
            <a:off x="3884026" y="8684926"/>
            <a:ext cx="2972421" cy="457513"/>
          </a:xfrm>
          <a:prstGeom prst="rect">
            <a:avLst/>
          </a:prstGeom>
          <a:noFill/>
          <a:ln>
            <a:noFill/>
          </a:ln>
        </p:spPr>
        <p:txBody>
          <a:bodyPr lIns="91433" tIns="45704" rIns="91433" bIns="45704" anchor="b" anchorCtr="0">
            <a:noAutofit/>
          </a:bodyPr>
          <a:lstStyle/>
          <a:p>
            <a:pPr>
              <a:buSzPct val="25000"/>
            </a:pPr>
            <a:r>
              <a:rPr lang="en-US" dirty="0"/>
              <a:t> </a:t>
            </a:r>
          </a:p>
        </p:txBody>
      </p:sp>
      <p:sp>
        <p:nvSpPr>
          <p:cNvPr id="403" name="Shape 4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04" name="Shape 404"/>
          <p:cNvSpPr txBox="1">
            <a:spLocks noGrp="1"/>
          </p:cNvSpPr>
          <p:nvPr>
            <p:ph type="body" idx="1"/>
          </p:nvPr>
        </p:nvSpPr>
        <p:spPr>
          <a:xfrm>
            <a:off x="686422" y="4344025"/>
            <a:ext cx="5485157" cy="4114488"/>
          </a:xfrm>
          <a:prstGeom prst="rect">
            <a:avLst/>
          </a:prstGeom>
          <a:noFill/>
          <a:ln>
            <a:noFill/>
          </a:ln>
        </p:spPr>
        <p:txBody>
          <a:bodyPr lIns="91433" tIns="45704" rIns="91433" bIns="45704" anchor="t" anchorCtr="0">
            <a:noAutofit/>
          </a:bodyPr>
          <a:lstStyle/>
          <a:p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2651F-81E2-2F4D-88A0-F83A5F696B92}" type="datetimeFigureOut">
              <a:rPr lang="en-US" smtClean="0"/>
              <a:t>10/7/16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ECA39-61E8-2E4F-A05E-02EA6FEB07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993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2651F-81E2-2F4D-88A0-F83A5F696B92}" type="datetimeFigureOut">
              <a:rPr lang="en-US" smtClean="0"/>
              <a:t>10/7/16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ECA39-61E8-2E4F-A05E-02EA6FEB07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881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2651F-81E2-2F4D-88A0-F83A5F696B92}" type="datetimeFigureOut">
              <a:rPr lang="en-US" smtClean="0"/>
              <a:t>10/7/16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ECA39-61E8-2E4F-A05E-02EA6FEB07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886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2651F-81E2-2F4D-88A0-F83A5F696B92}" type="datetimeFigureOut">
              <a:rPr lang="en-US" smtClean="0"/>
              <a:t>10/7/16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ECA39-61E8-2E4F-A05E-02EA6FEB07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090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2651F-81E2-2F4D-88A0-F83A5F696B92}" type="datetimeFigureOut">
              <a:rPr lang="en-US" smtClean="0"/>
              <a:t>10/7/16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ECA39-61E8-2E4F-A05E-02EA6FEB07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282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2651F-81E2-2F4D-88A0-F83A5F696B92}" type="datetimeFigureOut">
              <a:rPr lang="en-US" smtClean="0"/>
              <a:t>10/7/16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ECA39-61E8-2E4F-A05E-02EA6FEB07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01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2651F-81E2-2F4D-88A0-F83A5F696B92}" type="datetimeFigureOut">
              <a:rPr lang="en-US" smtClean="0"/>
              <a:t>10/7/16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ECA39-61E8-2E4F-A05E-02EA6FEB07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598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2651F-81E2-2F4D-88A0-F83A5F696B92}" type="datetimeFigureOut">
              <a:rPr lang="en-US" smtClean="0"/>
              <a:t>10/7/16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ECA39-61E8-2E4F-A05E-02EA6FEB07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297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2651F-81E2-2F4D-88A0-F83A5F696B92}" type="datetimeFigureOut">
              <a:rPr lang="en-US" smtClean="0"/>
              <a:t>10/7/16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ECA39-61E8-2E4F-A05E-02EA6FEB07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342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2651F-81E2-2F4D-88A0-F83A5F696B92}" type="datetimeFigureOut">
              <a:rPr lang="en-US" smtClean="0"/>
              <a:t>10/7/16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ECA39-61E8-2E4F-A05E-02EA6FEB07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381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2651F-81E2-2F4D-88A0-F83A5F696B92}" type="datetimeFigureOut">
              <a:rPr lang="en-US" smtClean="0"/>
              <a:t>10/7/16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ECA39-61E8-2E4F-A05E-02EA6FEB07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640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2651F-81E2-2F4D-88A0-F83A5F696B92}" type="datetimeFigureOut">
              <a:rPr lang="en-US" smtClean="0"/>
              <a:t>10/7/16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ECA39-61E8-2E4F-A05E-02EA6FEB07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018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552297" y="4894638"/>
            <a:ext cx="5963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21277A"/>
                </a:solidFill>
              </a:rPr>
              <a:t>Dr. Jeffery O. </a:t>
            </a:r>
            <a:r>
              <a:rPr lang="en-US" sz="2400" b="1" dirty="0">
                <a:solidFill>
                  <a:srgbClr val="21277A"/>
                </a:solidFill>
              </a:rPr>
              <a:t>Smith, Superintendent  </a:t>
            </a:r>
            <a:endParaRPr lang="en-US" sz="2400" b="1" dirty="0" smtClean="0">
              <a:solidFill>
                <a:srgbClr val="21277A"/>
              </a:solidFill>
            </a:endParaRPr>
          </a:p>
          <a:p>
            <a:pPr algn="ctr"/>
            <a:r>
              <a:rPr lang="en-US" sz="2400" b="1" dirty="0" smtClean="0">
                <a:solidFill>
                  <a:srgbClr val="21277A"/>
                </a:solidFill>
              </a:rPr>
              <a:t>Hampton City Schools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8940" y="321102"/>
            <a:ext cx="831596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21277A"/>
                </a:solidFill>
              </a:rPr>
              <a:t>Hampton City Schools</a:t>
            </a:r>
          </a:p>
          <a:p>
            <a:pPr algn="ctr"/>
            <a:r>
              <a:rPr lang="en-US" sz="2400" b="1" dirty="0" smtClean="0">
                <a:solidFill>
                  <a:srgbClr val="21277A"/>
                </a:solidFill>
              </a:rPr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72691" y="2178794"/>
            <a:ext cx="440094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21277A"/>
                </a:solidFill>
              </a:rPr>
              <a:t>Principals’ Professional Development Meeting</a:t>
            </a:r>
            <a:endParaRPr lang="en-US" sz="2400" b="1" dirty="0">
              <a:solidFill>
                <a:srgbClr val="21277A"/>
              </a:solidFill>
            </a:endParaRPr>
          </a:p>
          <a:p>
            <a:pPr algn="ctr"/>
            <a:r>
              <a:rPr lang="en-US" sz="2400" b="1" dirty="0" smtClean="0">
                <a:solidFill>
                  <a:srgbClr val="21277A"/>
                </a:solidFill>
              </a:rPr>
              <a:t>October 6, 2016 </a:t>
            </a:r>
          </a:p>
          <a:p>
            <a:pPr algn="ctr"/>
            <a:r>
              <a:rPr lang="en-US" sz="2400" b="1" dirty="0" smtClean="0">
                <a:solidFill>
                  <a:srgbClr val="21277A"/>
                </a:solidFill>
              </a:rPr>
              <a:t>Old Dominion University Peninsula Center</a:t>
            </a:r>
            <a:endParaRPr lang="en-US" sz="2400" b="1" dirty="0">
              <a:solidFill>
                <a:srgbClr val="21277A"/>
              </a:solidFill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4226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76633" y="1752600"/>
            <a:ext cx="8933259" cy="4724400"/>
          </a:xfrm>
          <a:prstGeom prst="rect">
            <a:avLst/>
          </a:prstGeom>
        </p:spPr>
        <p:txBody>
          <a:bodyPr numCol="2"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800" b="1" dirty="0" smtClean="0">
              <a:solidFill>
                <a:srgbClr val="20277A"/>
              </a:solidFill>
              <a:latin typeface="Calibri"/>
              <a:cs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34201"/>
            <a:ext cx="8153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20277A"/>
                </a:solidFill>
              </a:rPr>
              <a:t>Accreditation Action </a:t>
            </a:r>
            <a:r>
              <a:rPr lang="en-US" sz="4000" b="1" dirty="0" smtClean="0">
                <a:solidFill>
                  <a:srgbClr val="20277A"/>
                </a:solidFill>
              </a:rPr>
              <a:t>Plans -</a:t>
            </a:r>
            <a:r>
              <a:rPr lang="en-US" sz="4000" b="1" dirty="0">
                <a:solidFill>
                  <a:srgbClr val="20277A"/>
                </a:solidFill>
              </a:rPr>
              <a:t/>
            </a:r>
            <a:br>
              <a:rPr lang="en-US" sz="4000" b="1" dirty="0">
                <a:solidFill>
                  <a:srgbClr val="20277A"/>
                </a:solidFill>
              </a:rPr>
            </a:br>
            <a:r>
              <a:rPr lang="en-US" sz="4000" b="1" dirty="0">
                <a:solidFill>
                  <a:srgbClr val="20277A"/>
                </a:solidFill>
              </a:rPr>
              <a:t>Essential Questions</a:t>
            </a:r>
            <a:endParaRPr lang="en-US" sz="4000" dirty="0">
              <a:solidFill>
                <a:srgbClr val="20277A"/>
              </a:solidFill>
              <a:latin typeface="+mj-lt"/>
              <a:cs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4962" y="1752600"/>
            <a:ext cx="765238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200" dirty="0" smtClean="0">
                <a:solidFill>
                  <a:schemeClr val="tx2"/>
                </a:solidFill>
              </a:rPr>
              <a:t>What student achievement data are you collecting to address areas of improvement?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smtClean="0">
                <a:solidFill>
                  <a:schemeClr val="tx2"/>
                </a:solidFill>
              </a:rPr>
              <a:t>What do you know about your school’s 2015-16 student achievement data?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smtClean="0">
                <a:solidFill>
                  <a:schemeClr val="tx2"/>
                </a:solidFill>
              </a:rPr>
              <a:t>How often are you reviewing the data?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smtClean="0">
                <a:solidFill>
                  <a:schemeClr val="tx2"/>
                </a:solidFill>
              </a:rPr>
              <a:t>With whom are you discussing the data?</a:t>
            </a:r>
          </a:p>
        </p:txBody>
      </p:sp>
    </p:spTree>
    <p:extLst>
      <p:ext uri="{BB962C8B-B14F-4D97-AF65-F5344CB8AC3E}">
        <p14:creationId xmlns:p14="http://schemas.microsoft.com/office/powerpoint/2010/main" val="5511728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76633" y="1752600"/>
            <a:ext cx="8933259" cy="4724400"/>
          </a:xfrm>
          <a:prstGeom prst="rect">
            <a:avLst/>
          </a:prstGeom>
        </p:spPr>
        <p:txBody>
          <a:bodyPr numCol="2"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800" b="1" dirty="0" smtClean="0">
              <a:solidFill>
                <a:srgbClr val="20277A"/>
              </a:solidFill>
              <a:latin typeface="Calibri"/>
              <a:cs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34201"/>
            <a:ext cx="8153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20277A"/>
                </a:solidFill>
              </a:rPr>
              <a:t>Accreditation Action </a:t>
            </a:r>
            <a:r>
              <a:rPr lang="en-US" sz="4000" b="1" dirty="0" smtClean="0">
                <a:solidFill>
                  <a:srgbClr val="20277A"/>
                </a:solidFill>
              </a:rPr>
              <a:t>Plans -</a:t>
            </a:r>
            <a:r>
              <a:rPr lang="en-US" sz="4000" b="1" dirty="0">
                <a:solidFill>
                  <a:srgbClr val="20277A"/>
                </a:solidFill>
              </a:rPr>
              <a:t/>
            </a:r>
            <a:br>
              <a:rPr lang="en-US" sz="4000" b="1" dirty="0">
                <a:solidFill>
                  <a:srgbClr val="20277A"/>
                </a:solidFill>
              </a:rPr>
            </a:br>
            <a:r>
              <a:rPr lang="en-US" sz="4000" b="1" dirty="0">
                <a:solidFill>
                  <a:srgbClr val="20277A"/>
                </a:solidFill>
              </a:rPr>
              <a:t>Essential Questions</a:t>
            </a:r>
            <a:endParaRPr lang="en-US" sz="4000" dirty="0">
              <a:solidFill>
                <a:srgbClr val="20277A"/>
              </a:solidFill>
              <a:latin typeface="+mj-lt"/>
              <a:cs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4962" y="1752600"/>
            <a:ext cx="765238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200" dirty="0" smtClean="0">
                <a:solidFill>
                  <a:schemeClr val="tx2"/>
                </a:solidFill>
              </a:rPr>
              <a:t>How are you holding teachers accountable for student achievement outcomes?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smtClean="0">
                <a:solidFill>
                  <a:schemeClr val="tx2"/>
                </a:solidFill>
              </a:rPr>
              <a:t>How do student achievement data drive the teacher observation process in your school?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smtClean="0">
                <a:solidFill>
                  <a:schemeClr val="tx2"/>
                </a:solidFill>
              </a:rPr>
              <a:t>What action steps have you taken to date based on what you know about your school’s SOL student achievement data?</a:t>
            </a:r>
          </a:p>
        </p:txBody>
      </p:sp>
    </p:spTree>
    <p:extLst>
      <p:ext uri="{BB962C8B-B14F-4D97-AF65-F5344CB8AC3E}">
        <p14:creationId xmlns:p14="http://schemas.microsoft.com/office/powerpoint/2010/main" val="3115330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76633" y="1752600"/>
            <a:ext cx="8933259" cy="4724400"/>
          </a:xfrm>
          <a:prstGeom prst="rect">
            <a:avLst/>
          </a:prstGeom>
        </p:spPr>
        <p:txBody>
          <a:bodyPr numCol="2"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800" b="1" dirty="0" smtClean="0">
              <a:solidFill>
                <a:srgbClr val="20277A"/>
              </a:solidFill>
              <a:latin typeface="Calibri"/>
              <a:cs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2543497"/>
            <a:ext cx="8153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20277A"/>
                </a:solidFill>
                <a:latin typeface="+mj-lt"/>
                <a:cs typeface="Calibri"/>
              </a:rPr>
              <a:t>Superintendent’s Success </a:t>
            </a:r>
          </a:p>
          <a:p>
            <a:pPr algn="ctr"/>
            <a:r>
              <a:rPr lang="en-US" sz="4000" b="1" dirty="0" smtClean="0">
                <a:solidFill>
                  <a:srgbClr val="20277A"/>
                </a:solidFill>
                <a:latin typeface="+mj-lt"/>
                <a:cs typeface="Calibri"/>
              </a:rPr>
              <a:t>Indicators Meetings</a:t>
            </a:r>
          </a:p>
        </p:txBody>
      </p:sp>
    </p:spTree>
    <p:extLst>
      <p:ext uri="{BB962C8B-B14F-4D97-AF65-F5344CB8AC3E}">
        <p14:creationId xmlns:p14="http://schemas.microsoft.com/office/powerpoint/2010/main" val="1333711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900" y="1641476"/>
            <a:ext cx="8763000" cy="4843463"/>
          </a:xfrm>
        </p:spPr>
        <p:txBody>
          <a:bodyPr>
            <a:normAutofit/>
          </a:bodyPr>
          <a:lstStyle/>
          <a:p>
            <a:pPr lvl="2"/>
            <a:r>
              <a:rPr lang="en-US" sz="3200" dirty="0" smtClean="0">
                <a:solidFill>
                  <a:srgbClr val="20277A"/>
                </a:solidFill>
              </a:rPr>
              <a:t>Building leaders set the expectations for the culture of teaching and learning</a:t>
            </a:r>
          </a:p>
          <a:p>
            <a:pPr lvl="3"/>
            <a:r>
              <a:rPr lang="en-US" sz="2800" dirty="0" smtClean="0">
                <a:solidFill>
                  <a:srgbClr val="20277A"/>
                </a:solidFill>
              </a:rPr>
              <a:t>Belief that all students can achieve and that they deserve the opportunity</a:t>
            </a:r>
          </a:p>
          <a:p>
            <a:pPr lvl="3"/>
            <a:r>
              <a:rPr lang="en-US" sz="2800" dirty="0" smtClean="0">
                <a:solidFill>
                  <a:srgbClr val="20277A"/>
                </a:solidFill>
              </a:rPr>
              <a:t>Shared responsibility for student success</a:t>
            </a:r>
          </a:p>
          <a:p>
            <a:pPr lvl="2"/>
            <a:r>
              <a:rPr lang="en-US" sz="3200" dirty="0" smtClean="0">
                <a:solidFill>
                  <a:srgbClr val="20277A"/>
                </a:solidFill>
              </a:rPr>
              <a:t>Culture can improve or hinder a school’s effectiveness</a:t>
            </a:r>
          </a:p>
          <a:p>
            <a:pPr marL="914400" lvl="2" indent="0">
              <a:buNone/>
            </a:pPr>
            <a:endParaRPr lang="en-US" sz="2200" dirty="0" smtClean="0">
              <a:solidFill>
                <a:srgbClr val="20277A"/>
              </a:solidFill>
            </a:endParaRPr>
          </a:p>
          <a:p>
            <a:pPr marL="914400" lvl="2" indent="0">
              <a:buNone/>
            </a:pPr>
            <a:r>
              <a:rPr lang="en-US" sz="2200" dirty="0" smtClean="0">
                <a:solidFill>
                  <a:srgbClr val="20277A"/>
                </a:solidFill>
              </a:rPr>
              <a:t>(Hoy &amp; </a:t>
            </a:r>
            <a:r>
              <a:rPr lang="en-US" sz="2200" dirty="0" err="1" smtClean="0">
                <a:solidFill>
                  <a:srgbClr val="20277A"/>
                </a:solidFill>
              </a:rPr>
              <a:t>Woolfolk</a:t>
            </a:r>
            <a:r>
              <a:rPr lang="en-US" sz="2200" dirty="0" smtClean="0">
                <a:solidFill>
                  <a:srgbClr val="20277A"/>
                </a:solidFill>
              </a:rPr>
              <a:t>, 1990, 1993; </a:t>
            </a:r>
            <a:r>
              <a:rPr lang="en-US" sz="2200" dirty="0" err="1" smtClean="0">
                <a:solidFill>
                  <a:srgbClr val="20277A"/>
                </a:solidFill>
              </a:rPr>
              <a:t>Tschannen</a:t>
            </a:r>
            <a:r>
              <a:rPr lang="en-US" sz="2200" dirty="0" smtClean="0">
                <a:solidFill>
                  <a:srgbClr val="20277A"/>
                </a:solidFill>
              </a:rPr>
              <a:t>-Moran, </a:t>
            </a:r>
            <a:r>
              <a:rPr lang="en-US" sz="2200" dirty="0" err="1" smtClean="0">
                <a:solidFill>
                  <a:srgbClr val="20277A"/>
                </a:solidFill>
              </a:rPr>
              <a:t>Woolfolk</a:t>
            </a:r>
            <a:r>
              <a:rPr lang="en-US" sz="2200" dirty="0" smtClean="0">
                <a:solidFill>
                  <a:srgbClr val="20277A"/>
                </a:solidFill>
              </a:rPr>
              <a:t> Hoy &amp; Hoy, 1998; </a:t>
            </a:r>
            <a:r>
              <a:rPr lang="en-US" sz="2200" dirty="0" err="1" smtClean="0">
                <a:solidFill>
                  <a:srgbClr val="20277A"/>
                </a:solidFill>
              </a:rPr>
              <a:t>Woolfolk</a:t>
            </a:r>
            <a:r>
              <a:rPr lang="en-US" sz="2200" dirty="0" smtClean="0">
                <a:solidFill>
                  <a:srgbClr val="20277A"/>
                </a:solidFill>
              </a:rPr>
              <a:t>, </a:t>
            </a:r>
            <a:r>
              <a:rPr lang="en-US" sz="2200" dirty="0" err="1" smtClean="0">
                <a:solidFill>
                  <a:srgbClr val="20277A"/>
                </a:solidFill>
              </a:rPr>
              <a:t>Rosoff</a:t>
            </a:r>
            <a:r>
              <a:rPr lang="en-US" sz="2200" dirty="0" smtClean="0">
                <a:solidFill>
                  <a:srgbClr val="20277A"/>
                </a:solidFill>
              </a:rPr>
              <a:t>, &amp; Hoy).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173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20277A"/>
                </a:solidFill>
              </a:rPr>
              <a:t>The Starting Point -</a:t>
            </a:r>
          </a:p>
          <a:p>
            <a:r>
              <a:rPr lang="en-US" b="1" dirty="0" smtClean="0">
                <a:solidFill>
                  <a:srgbClr val="20277A"/>
                </a:solidFill>
              </a:rPr>
              <a:t>The Importance of Staff Efficacy</a:t>
            </a:r>
          </a:p>
        </p:txBody>
      </p:sp>
    </p:spTree>
    <p:extLst>
      <p:ext uri="{BB962C8B-B14F-4D97-AF65-F5344CB8AC3E}">
        <p14:creationId xmlns:p14="http://schemas.microsoft.com/office/powerpoint/2010/main" val="536402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900" y="1641476"/>
            <a:ext cx="8763000" cy="4843463"/>
          </a:xfrm>
        </p:spPr>
        <p:txBody>
          <a:bodyPr>
            <a:normAutofit/>
          </a:bodyPr>
          <a:lstStyle/>
          <a:p>
            <a:pPr lvl="1">
              <a:buFont typeface="Arial"/>
              <a:buChar char="•"/>
            </a:pPr>
            <a:r>
              <a:rPr lang="en-US" sz="3600" dirty="0" smtClean="0">
                <a:solidFill>
                  <a:srgbClr val="20277A"/>
                </a:solidFill>
              </a:rPr>
              <a:t>Academic excellence in ALL schools</a:t>
            </a:r>
          </a:p>
          <a:p>
            <a:pPr lvl="1">
              <a:buFont typeface="Arial"/>
              <a:buChar char="•"/>
            </a:pPr>
            <a:r>
              <a:rPr lang="en-US" sz="3600" dirty="0" smtClean="0">
                <a:solidFill>
                  <a:srgbClr val="20277A"/>
                </a:solidFill>
              </a:rPr>
              <a:t>Content areas of strength by grade level/department and teacher</a:t>
            </a:r>
          </a:p>
          <a:p>
            <a:pPr lvl="1">
              <a:buFont typeface="Arial"/>
              <a:buChar char="•"/>
            </a:pPr>
            <a:r>
              <a:rPr lang="en-US" sz="3600" dirty="0" smtClean="0">
                <a:solidFill>
                  <a:srgbClr val="20277A"/>
                </a:solidFill>
              </a:rPr>
              <a:t>Content areas of weakness by grade level/department and teacher</a:t>
            </a:r>
          </a:p>
          <a:p>
            <a:pPr lvl="1">
              <a:buFont typeface="Arial"/>
              <a:buChar char="•"/>
            </a:pPr>
            <a:r>
              <a:rPr lang="en-US" sz="3600" dirty="0" smtClean="0">
                <a:solidFill>
                  <a:srgbClr val="20277A"/>
                </a:solidFill>
              </a:rPr>
              <a:t>Action plan</a:t>
            </a:r>
            <a:endParaRPr lang="en-US" sz="3600" dirty="0" smtClean="0">
              <a:solidFill>
                <a:schemeClr val="tx2"/>
              </a:solidFill>
            </a:endParaRPr>
          </a:p>
          <a:p>
            <a:pPr marL="914400" lvl="2" indent="0">
              <a:buNone/>
            </a:pPr>
            <a:endParaRPr lang="en-US" sz="2000" dirty="0" smtClean="0">
              <a:solidFill>
                <a:srgbClr val="20277A"/>
              </a:solidFill>
            </a:endParaRPr>
          </a:p>
          <a:p>
            <a:pPr lvl="2"/>
            <a:endParaRPr lang="en-US" sz="2200" dirty="0" smtClean="0">
              <a:solidFill>
                <a:srgbClr val="20277A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173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20277A"/>
                </a:solidFill>
              </a:rPr>
              <a:t>Success Indicator Meetings - Accountability Discussions</a:t>
            </a:r>
          </a:p>
        </p:txBody>
      </p:sp>
    </p:spTree>
    <p:extLst>
      <p:ext uri="{BB962C8B-B14F-4D97-AF65-F5344CB8AC3E}">
        <p14:creationId xmlns:p14="http://schemas.microsoft.com/office/powerpoint/2010/main" val="3199029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57200" y="1752600"/>
            <a:ext cx="8229600" cy="4724400"/>
          </a:xfrm>
          <a:prstGeom prst="rect">
            <a:avLst/>
          </a:prstGeom>
        </p:spPr>
        <p:txBody>
          <a:bodyPr numCol="2"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800" b="1" dirty="0">
              <a:solidFill>
                <a:srgbClr val="20277A"/>
              </a:solidFill>
              <a:latin typeface="Calibri"/>
              <a:cs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2777004"/>
            <a:ext cx="815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20277A"/>
                </a:solidFill>
                <a:latin typeface="+mj-lt"/>
                <a:cs typeface="Calibri"/>
              </a:rPr>
              <a:t>Safe, Nurturing Environment</a:t>
            </a:r>
            <a:endParaRPr lang="en-US" sz="4000" dirty="0">
              <a:solidFill>
                <a:srgbClr val="20277A"/>
              </a:solidFill>
              <a:latin typeface="+mj-lt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00592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900" y="2014537"/>
            <a:ext cx="8763000" cy="4843463"/>
          </a:xfrm>
        </p:spPr>
        <p:txBody>
          <a:bodyPr>
            <a:normAutofit/>
          </a:bodyPr>
          <a:lstStyle/>
          <a:p>
            <a:pPr lvl="1">
              <a:buFont typeface="Arial"/>
              <a:buChar char="•"/>
            </a:pPr>
            <a:r>
              <a:rPr lang="en-US" dirty="0" smtClean="0">
                <a:solidFill>
                  <a:srgbClr val="20277A"/>
                </a:solidFill>
              </a:rPr>
              <a:t>In schools with strong cultures, students receive a continual message that nothing is as important or as engaging as learning</a:t>
            </a:r>
          </a:p>
          <a:p>
            <a:pPr lvl="1">
              <a:buFont typeface="Arial"/>
              <a:buChar char="•"/>
            </a:pPr>
            <a:r>
              <a:rPr lang="en-US" dirty="0" smtClean="0">
                <a:solidFill>
                  <a:srgbClr val="20277A"/>
                </a:solidFill>
              </a:rPr>
              <a:t>Student culture is not formed by motivational speeches or statements of values but by repeated practice- using every minute to build good habits</a:t>
            </a:r>
            <a:endParaRPr lang="en-US" dirty="0">
              <a:solidFill>
                <a:srgbClr val="20277A"/>
              </a:solidFill>
            </a:endParaRPr>
          </a:p>
          <a:p>
            <a:pPr lvl="1">
              <a:buFont typeface="Arial"/>
              <a:buChar char="•"/>
            </a:pPr>
            <a:r>
              <a:rPr lang="en-US" dirty="0" smtClean="0">
                <a:solidFill>
                  <a:srgbClr val="20277A"/>
                </a:solidFill>
              </a:rPr>
              <a:t>Great leaders maintain a strong student and staff culture by remaining on the lookout for wrong signs</a:t>
            </a:r>
          </a:p>
          <a:p>
            <a:pPr marL="457200" lvl="1" indent="0">
              <a:lnSpc>
                <a:spcPct val="60000"/>
              </a:lnSpc>
              <a:buNone/>
            </a:pPr>
            <a:endParaRPr lang="en-US" sz="1800" dirty="0" smtClean="0">
              <a:solidFill>
                <a:srgbClr val="20277A"/>
              </a:solidFill>
            </a:endParaRPr>
          </a:p>
          <a:p>
            <a:pPr marL="457200" lvl="1" indent="0">
              <a:buNone/>
            </a:pPr>
            <a:r>
              <a:rPr lang="en-US" sz="1800" dirty="0" err="1" smtClean="0">
                <a:solidFill>
                  <a:srgbClr val="20277A"/>
                </a:solidFill>
              </a:rPr>
              <a:t>Bambrick</a:t>
            </a:r>
            <a:r>
              <a:rPr lang="en-US" sz="1800" dirty="0" smtClean="0">
                <a:solidFill>
                  <a:srgbClr val="20277A"/>
                </a:solidFill>
              </a:rPr>
              <a:t>, P. </a:t>
            </a:r>
            <a:r>
              <a:rPr lang="en-US" sz="1800" i="1" dirty="0" smtClean="0">
                <a:solidFill>
                  <a:srgbClr val="20277A"/>
                </a:solidFill>
              </a:rPr>
              <a:t>Leverage Leadership. A Practical Guide to Building Exceptional Schools.</a:t>
            </a:r>
            <a:r>
              <a:rPr lang="en-US" sz="1800" dirty="0" smtClean="0">
                <a:solidFill>
                  <a:srgbClr val="20277A"/>
                </a:solidFill>
              </a:rPr>
              <a:t> San Francisco, CA. 2012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173038"/>
            <a:ext cx="8229600" cy="14684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20277A"/>
                </a:solidFill>
              </a:rPr>
              <a:t>The Starting Point – The Importance of Creating and Maintaining a Culture of Teaching and Learning</a:t>
            </a:r>
          </a:p>
        </p:txBody>
      </p:sp>
    </p:spTree>
    <p:extLst>
      <p:ext uri="{BB962C8B-B14F-4D97-AF65-F5344CB8AC3E}">
        <p14:creationId xmlns:p14="http://schemas.microsoft.com/office/powerpoint/2010/main" val="295001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900" y="1641476"/>
            <a:ext cx="8763000" cy="4843463"/>
          </a:xfrm>
        </p:spPr>
        <p:txBody>
          <a:bodyPr>
            <a:normAutofit/>
          </a:bodyPr>
          <a:lstStyle/>
          <a:p>
            <a:pPr lvl="1">
              <a:buFont typeface="Arial"/>
              <a:buChar char="•"/>
            </a:pPr>
            <a:endParaRPr lang="en-US" sz="3600" dirty="0" smtClean="0">
              <a:solidFill>
                <a:srgbClr val="20277A"/>
              </a:solidFill>
            </a:endParaRPr>
          </a:p>
          <a:p>
            <a:pPr lvl="1">
              <a:buFont typeface="Arial"/>
              <a:buChar char="•"/>
            </a:pPr>
            <a:r>
              <a:rPr lang="en-US" sz="3600" dirty="0" smtClean="0">
                <a:solidFill>
                  <a:srgbClr val="20277A"/>
                </a:solidFill>
              </a:rPr>
              <a:t>Review of School Culture – discipline data</a:t>
            </a:r>
          </a:p>
          <a:p>
            <a:pPr lvl="1">
              <a:buFont typeface="Arial"/>
              <a:buChar char="•"/>
            </a:pPr>
            <a:r>
              <a:rPr lang="en-US" sz="3600" dirty="0" smtClean="0">
                <a:solidFill>
                  <a:srgbClr val="20277A"/>
                </a:solidFill>
              </a:rPr>
              <a:t>Student Attendance</a:t>
            </a:r>
          </a:p>
          <a:p>
            <a:pPr lvl="1">
              <a:buFont typeface="Arial"/>
              <a:buChar char="•"/>
            </a:pPr>
            <a:r>
              <a:rPr lang="en-US" sz="3600" dirty="0" smtClean="0">
                <a:solidFill>
                  <a:srgbClr val="20277A"/>
                </a:solidFill>
              </a:rPr>
              <a:t>Action Plan</a:t>
            </a:r>
          </a:p>
          <a:p>
            <a:pPr marL="457200" lvl="1" indent="0">
              <a:buNone/>
            </a:pPr>
            <a:endParaRPr lang="en-US" sz="3600" dirty="0" smtClean="0">
              <a:solidFill>
                <a:srgbClr val="20277A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173038"/>
            <a:ext cx="8229600" cy="14684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20277A"/>
                </a:solidFill>
              </a:rPr>
              <a:t>Success Indicator Meetings - Accountability Discussions</a:t>
            </a:r>
          </a:p>
        </p:txBody>
      </p:sp>
    </p:spTree>
    <p:extLst>
      <p:ext uri="{BB962C8B-B14F-4D97-AF65-F5344CB8AC3E}">
        <p14:creationId xmlns:p14="http://schemas.microsoft.com/office/powerpoint/2010/main" val="2835762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900" y="1641476"/>
            <a:ext cx="8763000" cy="4843463"/>
          </a:xfrm>
        </p:spPr>
        <p:txBody>
          <a:bodyPr>
            <a:normAutofit/>
          </a:bodyPr>
          <a:lstStyle/>
          <a:p>
            <a:pPr lvl="1">
              <a:buFont typeface="Arial"/>
              <a:buChar char="•"/>
            </a:pPr>
            <a:endParaRPr lang="en-US" sz="3600" dirty="0" smtClean="0">
              <a:solidFill>
                <a:srgbClr val="20277A"/>
              </a:solidFill>
            </a:endParaRPr>
          </a:p>
          <a:p>
            <a:pPr lvl="1">
              <a:buFont typeface="Arial"/>
              <a:buChar char="•"/>
            </a:pPr>
            <a:r>
              <a:rPr lang="en-US" sz="3600" dirty="0" smtClean="0">
                <a:solidFill>
                  <a:srgbClr val="20277A"/>
                </a:solidFill>
              </a:rPr>
              <a:t>High Schools</a:t>
            </a:r>
          </a:p>
          <a:p>
            <a:pPr lvl="2"/>
            <a:r>
              <a:rPr lang="en-US" sz="3200" dirty="0" smtClean="0">
                <a:solidFill>
                  <a:srgbClr val="20277A"/>
                </a:solidFill>
              </a:rPr>
              <a:t>On-time graduation</a:t>
            </a:r>
          </a:p>
          <a:p>
            <a:pPr lvl="2"/>
            <a:r>
              <a:rPr lang="en-US" sz="3200" dirty="0" smtClean="0">
                <a:solidFill>
                  <a:srgbClr val="20277A"/>
                </a:solidFill>
              </a:rPr>
              <a:t>SAT/ACT</a:t>
            </a:r>
          </a:p>
          <a:p>
            <a:pPr lvl="2"/>
            <a:r>
              <a:rPr lang="en-US" sz="3200" dirty="0" smtClean="0">
                <a:solidFill>
                  <a:srgbClr val="20277A"/>
                </a:solidFill>
              </a:rPr>
              <a:t>Expansion of Academies</a:t>
            </a:r>
          </a:p>
          <a:p>
            <a:pPr marL="457200" lvl="1" indent="0">
              <a:buNone/>
            </a:pPr>
            <a:endParaRPr lang="en-US" sz="3600" dirty="0" smtClean="0">
              <a:solidFill>
                <a:srgbClr val="20277A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173038"/>
            <a:ext cx="8229600" cy="14684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20277A"/>
                </a:solidFill>
              </a:rPr>
              <a:t>Success Indicator Meetings - Accountability Discussions</a:t>
            </a:r>
          </a:p>
        </p:txBody>
      </p:sp>
    </p:spTree>
    <p:extLst>
      <p:ext uri="{BB962C8B-B14F-4D97-AF65-F5344CB8AC3E}">
        <p14:creationId xmlns:p14="http://schemas.microsoft.com/office/powerpoint/2010/main" val="3039905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900" y="1641476"/>
            <a:ext cx="8763000" cy="4843463"/>
          </a:xfrm>
        </p:spPr>
        <p:txBody>
          <a:bodyPr>
            <a:normAutofit fontScale="70000" lnSpcReduction="20000"/>
          </a:bodyPr>
          <a:lstStyle/>
          <a:p>
            <a:pPr lvl="1">
              <a:buFont typeface="Arial"/>
              <a:buChar char="•"/>
            </a:pPr>
            <a:endParaRPr lang="en-US" sz="3600" dirty="0" smtClean="0">
              <a:solidFill>
                <a:srgbClr val="20277A"/>
              </a:solidFill>
            </a:endParaRPr>
          </a:p>
          <a:p>
            <a:r>
              <a:rPr lang="en-US" sz="4000" dirty="0" smtClean="0">
                <a:solidFill>
                  <a:srgbClr val="20277A"/>
                </a:solidFill>
              </a:rPr>
              <a:t>Curriculum and Instruction</a:t>
            </a:r>
          </a:p>
          <a:p>
            <a:pPr lvl="1">
              <a:buFont typeface="Arial"/>
              <a:buChar char="•"/>
            </a:pPr>
            <a:r>
              <a:rPr lang="en-US" sz="3600" dirty="0" smtClean="0">
                <a:solidFill>
                  <a:srgbClr val="20277A"/>
                </a:solidFill>
              </a:rPr>
              <a:t>Is the curriculum guaranteed and viable?</a:t>
            </a:r>
          </a:p>
          <a:p>
            <a:pPr lvl="1">
              <a:buFont typeface="Arial"/>
              <a:buChar char="•"/>
            </a:pPr>
            <a:r>
              <a:rPr lang="en-US" sz="3600" dirty="0" smtClean="0">
                <a:solidFill>
                  <a:srgbClr val="20277A"/>
                </a:solidFill>
              </a:rPr>
              <a:t>How do we know the curriculum is guaranteed and viable?</a:t>
            </a:r>
          </a:p>
          <a:p>
            <a:pPr lvl="1">
              <a:buFont typeface="Arial"/>
              <a:buChar char="•"/>
            </a:pPr>
            <a:r>
              <a:rPr lang="en-US" sz="3600" dirty="0" smtClean="0">
                <a:solidFill>
                  <a:srgbClr val="20277A"/>
                </a:solidFill>
              </a:rPr>
              <a:t>What curriculum changes did we make based upon current student outcome data?</a:t>
            </a:r>
          </a:p>
          <a:p>
            <a:pPr lvl="1">
              <a:buFont typeface="Arial"/>
              <a:buChar char="•"/>
            </a:pPr>
            <a:r>
              <a:rPr lang="en-US" sz="3600" dirty="0" smtClean="0">
                <a:solidFill>
                  <a:srgbClr val="20277A"/>
                </a:solidFill>
              </a:rPr>
              <a:t>Are teachers delivering the curriculum with fidelity?</a:t>
            </a:r>
          </a:p>
          <a:p>
            <a:pPr lvl="1">
              <a:buFont typeface="Arial"/>
              <a:buChar char="•"/>
            </a:pPr>
            <a:r>
              <a:rPr lang="en-US" sz="3600" dirty="0" smtClean="0">
                <a:solidFill>
                  <a:srgbClr val="20277A"/>
                </a:solidFill>
              </a:rPr>
              <a:t>Are teachers adhering to the HCS models of excellence (e.g. HCS Writing Model, Benchmark Literacy, etc.)</a:t>
            </a:r>
          </a:p>
          <a:p>
            <a:pPr lvl="1">
              <a:buFont typeface="Arial"/>
              <a:buChar char="•"/>
            </a:pPr>
            <a:r>
              <a:rPr lang="en-US" sz="3600" dirty="0" smtClean="0">
                <a:solidFill>
                  <a:srgbClr val="20277A"/>
                </a:solidFill>
              </a:rPr>
              <a:t>Are teachers taking advantage of available resources?</a:t>
            </a:r>
          </a:p>
          <a:p>
            <a:pPr lvl="1">
              <a:buFont typeface="Arial"/>
              <a:buChar char="•"/>
            </a:pPr>
            <a:r>
              <a:rPr lang="en-US" sz="3600" dirty="0" smtClean="0">
                <a:solidFill>
                  <a:srgbClr val="20277A"/>
                </a:solidFill>
              </a:rPr>
              <a:t>How do we know teachers are taking advantage of the division resources?</a:t>
            </a:r>
          </a:p>
          <a:p>
            <a:pPr lvl="1">
              <a:buFont typeface="Arial"/>
              <a:buChar char="•"/>
            </a:pPr>
            <a:endParaRPr lang="en-US" sz="3600" dirty="0" smtClean="0">
              <a:solidFill>
                <a:srgbClr val="20277A"/>
              </a:solidFill>
            </a:endParaRPr>
          </a:p>
          <a:p>
            <a:pPr lvl="1">
              <a:buFont typeface="Arial"/>
              <a:buChar char="•"/>
            </a:pPr>
            <a:endParaRPr lang="en-US" sz="3600" dirty="0" smtClean="0">
              <a:solidFill>
                <a:srgbClr val="20277A"/>
              </a:solidFill>
            </a:endParaRPr>
          </a:p>
          <a:p>
            <a:pPr marL="457200" lvl="1" indent="0">
              <a:buNone/>
            </a:pPr>
            <a:endParaRPr lang="en-US" sz="3600" dirty="0" smtClean="0">
              <a:solidFill>
                <a:srgbClr val="20277A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173038"/>
            <a:ext cx="8229600" cy="14684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20277A"/>
                </a:solidFill>
              </a:rPr>
              <a:t>Success Indicator Meetings - Accountability Discussions</a:t>
            </a:r>
          </a:p>
        </p:txBody>
      </p:sp>
    </p:spTree>
    <p:extLst>
      <p:ext uri="{BB962C8B-B14F-4D97-AF65-F5344CB8AC3E}">
        <p14:creationId xmlns:p14="http://schemas.microsoft.com/office/powerpoint/2010/main" val="67894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focus explain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029" y="264617"/>
            <a:ext cx="7904765" cy="60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43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900" y="1335744"/>
            <a:ext cx="8763000" cy="5149196"/>
          </a:xfrm>
        </p:spPr>
        <p:txBody>
          <a:bodyPr>
            <a:normAutofit fontScale="92500" lnSpcReduction="10000"/>
          </a:bodyPr>
          <a:lstStyle/>
          <a:p>
            <a:pPr marL="457200" lvl="1" indent="0">
              <a:buNone/>
            </a:pPr>
            <a:endParaRPr lang="en-US" sz="3600" dirty="0" smtClean="0">
              <a:solidFill>
                <a:srgbClr val="20277A"/>
              </a:solidFill>
            </a:endParaRPr>
          </a:p>
          <a:p>
            <a:r>
              <a:rPr lang="en-US" sz="4000" dirty="0" smtClean="0">
                <a:solidFill>
                  <a:srgbClr val="20277A"/>
                </a:solidFill>
              </a:rPr>
              <a:t>Real-time feedback changes the conversation from “what you should have done” to “what are you doing?”</a:t>
            </a:r>
          </a:p>
          <a:p>
            <a:r>
              <a:rPr lang="en-US" sz="4000" dirty="0" smtClean="0">
                <a:solidFill>
                  <a:srgbClr val="20277A"/>
                </a:solidFill>
              </a:rPr>
              <a:t>Seeing something going wrong during a lesson is hurting student learning – we do students and teachers a disservice by not correcting it before the students lose valuable learning time</a:t>
            </a:r>
            <a:endParaRPr lang="en-US" sz="3600" dirty="0" smtClean="0">
              <a:solidFill>
                <a:srgbClr val="20277A"/>
              </a:solidFill>
            </a:endParaRPr>
          </a:p>
          <a:p>
            <a:pPr lvl="1">
              <a:buFont typeface="Arial"/>
              <a:buChar char="•"/>
            </a:pPr>
            <a:endParaRPr lang="en-US" sz="3600" dirty="0" smtClean="0">
              <a:solidFill>
                <a:srgbClr val="20277A"/>
              </a:solidFill>
            </a:endParaRPr>
          </a:p>
          <a:p>
            <a:pPr lvl="1">
              <a:buFont typeface="Arial"/>
              <a:buChar char="•"/>
            </a:pPr>
            <a:endParaRPr lang="en-US" sz="3600" dirty="0" smtClean="0">
              <a:solidFill>
                <a:srgbClr val="20277A"/>
              </a:solidFill>
            </a:endParaRPr>
          </a:p>
          <a:p>
            <a:pPr marL="457200" lvl="1" indent="0">
              <a:buNone/>
            </a:pPr>
            <a:endParaRPr lang="en-US" sz="3600" dirty="0" smtClean="0">
              <a:solidFill>
                <a:srgbClr val="20277A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173038"/>
            <a:ext cx="8229600" cy="14684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20277A"/>
                </a:solidFill>
              </a:rPr>
              <a:t>Improving Student Achievement</a:t>
            </a:r>
          </a:p>
        </p:txBody>
      </p:sp>
    </p:spTree>
    <p:extLst>
      <p:ext uri="{BB962C8B-B14F-4D97-AF65-F5344CB8AC3E}">
        <p14:creationId xmlns:p14="http://schemas.microsoft.com/office/powerpoint/2010/main" val="1368647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900" y="1335744"/>
            <a:ext cx="8763000" cy="5149196"/>
          </a:xfrm>
        </p:spPr>
        <p:txBody>
          <a:bodyPr>
            <a:normAutofit fontScale="92500" lnSpcReduction="10000"/>
          </a:bodyPr>
          <a:lstStyle/>
          <a:p>
            <a:pPr marL="457200" lvl="1" indent="0">
              <a:buNone/>
            </a:pPr>
            <a:endParaRPr lang="en-US" sz="3600" dirty="0" smtClean="0">
              <a:solidFill>
                <a:srgbClr val="20277A"/>
              </a:solidFill>
            </a:endParaRPr>
          </a:p>
          <a:p>
            <a:r>
              <a:rPr lang="en-US" sz="4000" dirty="0" smtClean="0">
                <a:solidFill>
                  <a:srgbClr val="20277A"/>
                </a:solidFill>
              </a:rPr>
              <a:t>Leaving real-time feedback out of the picture creates a loss of important learning moments</a:t>
            </a:r>
          </a:p>
          <a:p>
            <a:r>
              <a:rPr lang="en-US" sz="4000" dirty="0" smtClean="0">
                <a:solidFill>
                  <a:srgbClr val="20277A"/>
                </a:solidFill>
              </a:rPr>
              <a:t>Improving teaching by prioritizing student learning in the moment is an essential train for effective instructional leader</a:t>
            </a:r>
          </a:p>
          <a:p>
            <a:pPr marL="0" indent="0">
              <a:buNone/>
            </a:pPr>
            <a:endParaRPr lang="en-US" sz="3000" dirty="0" smtClean="0">
              <a:solidFill>
                <a:srgbClr val="20277A"/>
              </a:solidFill>
            </a:endParaRPr>
          </a:p>
          <a:p>
            <a:pPr marL="457200" lvl="1" indent="0">
              <a:buNone/>
            </a:pPr>
            <a:r>
              <a:rPr lang="en-US" sz="1900" dirty="0" err="1">
                <a:solidFill>
                  <a:srgbClr val="20277A"/>
                </a:solidFill>
              </a:rPr>
              <a:t>Bambrick</a:t>
            </a:r>
            <a:r>
              <a:rPr lang="en-US" sz="1900" dirty="0">
                <a:solidFill>
                  <a:srgbClr val="20277A"/>
                </a:solidFill>
              </a:rPr>
              <a:t>, P. </a:t>
            </a:r>
            <a:r>
              <a:rPr lang="en-US" sz="1900" i="1" dirty="0" smtClean="0">
                <a:solidFill>
                  <a:srgbClr val="20277A"/>
                </a:solidFill>
              </a:rPr>
              <a:t>Get Better Faster. </a:t>
            </a:r>
            <a:r>
              <a:rPr lang="en-US" sz="1900" i="1" dirty="0">
                <a:solidFill>
                  <a:srgbClr val="20277A"/>
                </a:solidFill>
              </a:rPr>
              <a:t>A </a:t>
            </a:r>
            <a:r>
              <a:rPr lang="en-US" sz="1900" i="1" dirty="0" smtClean="0">
                <a:solidFill>
                  <a:srgbClr val="20277A"/>
                </a:solidFill>
              </a:rPr>
              <a:t>90-Day Plan for Coaching New Teachers.</a:t>
            </a:r>
            <a:r>
              <a:rPr lang="en-US" sz="1900" dirty="0" smtClean="0">
                <a:solidFill>
                  <a:srgbClr val="20277A"/>
                </a:solidFill>
              </a:rPr>
              <a:t> </a:t>
            </a:r>
            <a:r>
              <a:rPr lang="en-US" sz="1900" dirty="0">
                <a:solidFill>
                  <a:srgbClr val="20277A"/>
                </a:solidFill>
              </a:rPr>
              <a:t>San Francisco, CA. </a:t>
            </a:r>
            <a:r>
              <a:rPr lang="en-US" sz="1900" dirty="0" smtClean="0">
                <a:solidFill>
                  <a:srgbClr val="20277A"/>
                </a:solidFill>
              </a:rPr>
              <a:t>2016</a:t>
            </a:r>
            <a:endParaRPr lang="en-US" sz="1900" dirty="0">
              <a:solidFill>
                <a:srgbClr val="20277A"/>
              </a:solidFill>
            </a:endParaRPr>
          </a:p>
          <a:p>
            <a:pPr lvl="1">
              <a:buFont typeface="Arial"/>
              <a:buChar char="•"/>
            </a:pPr>
            <a:endParaRPr lang="en-US" sz="3600" dirty="0" smtClean="0">
              <a:solidFill>
                <a:srgbClr val="20277A"/>
              </a:solidFill>
            </a:endParaRPr>
          </a:p>
          <a:p>
            <a:pPr lvl="1">
              <a:buFont typeface="Arial"/>
              <a:buChar char="•"/>
            </a:pPr>
            <a:endParaRPr lang="en-US" sz="3600" dirty="0" smtClean="0">
              <a:solidFill>
                <a:srgbClr val="20277A"/>
              </a:solidFill>
            </a:endParaRPr>
          </a:p>
          <a:p>
            <a:pPr marL="457200" lvl="1" indent="0">
              <a:buNone/>
            </a:pPr>
            <a:endParaRPr lang="en-US" sz="3600" dirty="0" smtClean="0">
              <a:solidFill>
                <a:srgbClr val="20277A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173038"/>
            <a:ext cx="8229600" cy="14684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20277A"/>
                </a:solidFill>
              </a:rPr>
              <a:t>Improving Student Achievement</a:t>
            </a:r>
          </a:p>
        </p:txBody>
      </p:sp>
    </p:spTree>
    <p:extLst>
      <p:ext uri="{BB962C8B-B14F-4D97-AF65-F5344CB8AC3E}">
        <p14:creationId xmlns:p14="http://schemas.microsoft.com/office/powerpoint/2010/main" val="3567588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14639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20277A"/>
                </a:solidFill>
              </a:rPr>
              <a:t>The Work Ahead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83374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Shape 400"/>
          <p:cNvSpPr txBox="1">
            <a:spLocks noGrp="1"/>
          </p:cNvSpPr>
          <p:nvPr>
            <p:ph type="ctrTitle"/>
          </p:nvPr>
        </p:nvSpPr>
        <p:spPr>
          <a:xfrm>
            <a:off x="0" y="211074"/>
            <a:ext cx="9144000" cy="12367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b="1" dirty="0" smtClean="0">
                <a:solidFill>
                  <a:schemeClr val="dk2"/>
                </a:solidFill>
                <a:latin typeface="+mn-lt"/>
                <a:ea typeface="Helvetica Neue"/>
                <a:cs typeface="Helvetica Neue"/>
                <a:sym typeface="Helvetica Neue"/>
              </a:rPr>
              <a:t>Expected Student Achievement Outcomes</a:t>
            </a:r>
            <a:endParaRPr lang="en-US" sz="4400" b="1" i="0" u="none" strike="noStrike" cap="none" baseline="0" dirty="0">
              <a:solidFill>
                <a:schemeClr val="dk2"/>
              </a:solidFill>
              <a:latin typeface="+mn-lt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70183" y="1723410"/>
            <a:ext cx="8073285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/>
              <a:buChar char="•"/>
            </a:pPr>
            <a:r>
              <a:rPr lang="en-US" sz="3200" dirty="0">
                <a:solidFill>
                  <a:schemeClr val="tx2"/>
                </a:solidFill>
              </a:rPr>
              <a:t>All schools </a:t>
            </a:r>
            <a:r>
              <a:rPr lang="en-US" sz="3200" dirty="0" smtClean="0">
                <a:solidFill>
                  <a:schemeClr val="tx2"/>
                </a:solidFill>
              </a:rPr>
              <a:t>will be fully accredited.</a:t>
            </a:r>
            <a:endParaRPr lang="en-US" sz="3200" dirty="0">
              <a:solidFill>
                <a:schemeClr val="tx2"/>
              </a:solidFill>
            </a:endParaRPr>
          </a:p>
          <a:p>
            <a:endParaRPr lang="en-US" sz="3200" dirty="0">
              <a:solidFill>
                <a:schemeClr val="tx2"/>
              </a:solidFill>
            </a:endParaRPr>
          </a:p>
          <a:p>
            <a:pPr marL="571500" indent="-571500">
              <a:buFont typeface="Arial"/>
              <a:buChar char="•"/>
            </a:pPr>
            <a:r>
              <a:rPr lang="en-US" sz="3200" dirty="0">
                <a:solidFill>
                  <a:schemeClr val="tx2"/>
                </a:solidFill>
              </a:rPr>
              <a:t>95% of third graders will be reading on-grade level </a:t>
            </a:r>
            <a:r>
              <a:rPr lang="en-US" sz="3200" i="1" dirty="0">
                <a:solidFill>
                  <a:schemeClr val="tx2"/>
                </a:solidFill>
              </a:rPr>
              <a:t>(as measured by the Scholastic Reading Inventory) </a:t>
            </a:r>
            <a:r>
              <a:rPr lang="en-US" sz="3200" dirty="0">
                <a:solidFill>
                  <a:schemeClr val="tx2"/>
                </a:solidFill>
              </a:rPr>
              <a:t>by the end of the 2020 school year.</a:t>
            </a:r>
          </a:p>
          <a:p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775893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Shape 400"/>
          <p:cNvSpPr txBox="1">
            <a:spLocks noGrp="1"/>
          </p:cNvSpPr>
          <p:nvPr>
            <p:ph type="ctrTitle"/>
          </p:nvPr>
        </p:nvSpPr>
        <p:spPr>
          <a:xfrm>
            <a:off x="0" y="211074"/>
            <a:ext cx="9144000" cy="12367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b="1" dirty="0" smtClean="0">
                <a:solidFill>
                  <a:schemeClr val="dk2"/>
                </a:solidFill>
                <a:latin typeface="+mn-lt"/>
                <a:ea typeface="Helvetica Neue"/>
                <a:cs typeface="Helvetica Neue"/>
                <a:sym typeface="Helvetica Neue"/>
              </a:rPr>
              <a:t>Expected Student Achievement Outcomes</a:t>
            </a:r>
            <a:endParaRPr lang="en-US" sz="4400" b="1" i="0" u="none" strike="noStrike" cap="none" baseline="0" dirty="0">
              <a:solidFill>
                <a:schemeClr val="dk2"/>
              </a:solidFill>
              <a:latin typeface="+mn-lt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70183" y="1723410"/>
            <a:ext cx="8073285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/>
              <a:buChar char="•"/>
            </a:pPr>
            <a:r>
              <a:rPr lang="en-US" sz="3600" dirty="0">
                <a:solidFill>
                  <a:srgbClr val="20277A"/>
                </a:solidFill>
                <a:ea typeface="Arial"/>
                <a:cs typeface="Arial"/>
              </a:rPr>
              <a:t>By the year 2020, each middle school student will explore at least two career pathways prior to entering ninth grade</a:t>
            </a:r>
            <a:r>
              <a:rPr lang="en-US" sz="3600" dirty="0" smtClean="0">
                <a:solidFill>
                  <a:srgbClr val="20277A"/>
                </a:solidFill>
                <a:ea typeface="Arial"/>
                <a:cs typeface="Arial"/>
              </a:rPr>
              <a:t>.</a:t>
            </a:r>
          </a:p>
          <a:p>
            <a:endParaRPr lang="en-US" sz="3600" dirty="0" smtClean="0">
              <a:solidFill>
                <a:srgbClr val="20277A"/>
              </a:solidFill>
              <a:ea typeface="Arial"/>
              <a:cs typeface="Arial"/>
            </a:endParaRPr>
          </a:p>
          <a:p>
            <a:pPr marL="571500" indent="-571500">
              <a:buFont typeface="Arial"/>
              <a:buChar char="•"/>
            </a:pPr>
            <a:endParaRPr lang="en-US" sz="3200" dirty="0">
              <a:solidFill>
                <a:srgbClr val="20277A"/>
              </a:solidFill>
              <a:ea typeface="Arial"/>
              <a:cs typeface="Arial"/>
            </a:endParaRPr>
          </a:p>
          <a:p>
            <a:endParaRPr lang="en-US" dirty="0">
              <a:solidFill>
                <a:srgbClr val="2027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391167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Shape 400"/>
          <p:cNvSpPr txBox="1">
            <a:spLocks noGrp="1"/>
          </p:cNvSpPr>
          <p:nvPr>
            <p:ph type="ctrTitle"/>
          </p:nvPr>
        </p:nvSpPr>
        <p:spPr>
          <a:xfrm>
            <a:off x="0" y="211074"/>
            <a:ext cx="9144000" cy="12367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b="1" dirty="0" smtClean="0">
                <a:solidFill>
                  <a:schemeClr val="dk2"/>
                </a:solidFill>
                <a:latin typeface="+mn-lt"/>
                <a:ea typeface="Helvetica Neue"/>
                <a:cs typeface="Helvetica Neue"/>
                <a:sym typeface="Helvetica Neue"/>
              </a:rPr>
              <a:t>Expected Student Achievement Outcomes</a:t>
            </a:r>
            <a:endParaRPr lang="en-US" sz="4400" b="1" i="0" u="none" strike="noStrike" cap="none" baseline="0" dirty="0">
              <a:solidFill>
                <a:schemeClr val="dk2"/>
              </a:solidFill>
              <a:latin typeface="+mn-lt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70183" y="1723410"/>
            <a:ext cx="8073285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/>
              <a:buChar char="•"/>
            </a:pPr>
            <a:r>
              <a:rPr lang="en-US" sz="3600" dirty="0">
                <a:solidFill>
                  <a:srgbClr val="20277A"/>
                </a:solidFill>
                <a:ea typeface="Arial"/>
                <a:cs typeface="Arial"/>
              </a:rPr>
              <a:t>By the year 2020, each middle school student will be involved in at least one extracurricular activity with a mentorship component.</a:t>
            </a:r>
            <a:endParaRPr lang="en-US" sz="3600" dirty="0">
              <a:solidFill>
                <a:srgbClr val="20277A"/>
              </a:solidFill>
            </a:endParaRPr>
          </a:p>
          <a:p>
            <a:pPr marL="571500" indent="-571500">
              <a:buFont typeface="Arial"/>
              <a:buChar char="•"/>
            </a:pPr>
            <a:endParaRPr lang="en-US" sz="3200" dirty="0">
              <a:solidFill>
                <a:srgbClr val="20277A"/>
              </a:solidFill>
              <a:ea typeface="Arial"/>
              <a:cs typeface="Arial"/>
            </a:endParaRPr>
          </a:p>
          <a:p>
            <a:endParaRPr lang="en-US" dirty="0">
              <a:solidFill>
                <a:srgbClr val="2027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805842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Shape 400"/>
          <p:cNvSpPr txBox="1">
            <a:spLocks noGrp="1"/>
          </p:cNvSpPr>
          <p:nvPr>
            <p:ph type="ctrTitle"/>
          </p:nvPr>
        </p:nvSpPr>
        <p:spPr>
          <a:xfrm>
            <a:off x="0" y="211074"/>
            <a:ext cx="9144000" cy="12367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b="1" dirty="0" smtClean="0">
                <a:solidFill>
                  <a:schemeClr val="dk2"/>
                </a:solidFill>
                <a:latin typeface="+mn-lt"/>
                <a:ea typeface="Helvetica Neue"/>
                <a:cs typeface="Helvetica Neue"/>
                <a:sym typeface="Helvetica Neue"/>
              </a:rPr>
              <a:t>Expected Student Achievement Outcomes</a:t>
            </a:r>
            <a:endParaRPr lang="en-US" sz="4400" b="1" i="0" u="none" strike="noStrike" cap="none" baseline="0" dirty="0">
              <a:solidFill>
                <a:schemeClr val="dk2"/>
              </a:solidFill>
              <a:latin typeface="+mn-lt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70183" y="1723410"/>
            <a:ext cx="8073285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/>
              <a:buChar char="•"/>
            </a:pPr>
            <a:r>
              <a:rPr lang="en-US" sz="3600" dirty="0">
                <a:solidFill>
                  <a:srgbClr val="20277A"/>
                </a:solidFill>
              </a:rPr>
              <a:t>95% of the 2017-2018 ninth grade cohort will graduate on time with a diploma and credentials that verify they are prepared to succeed in the economy and the community.</a:t>
            </a:r>
          </a:p>
          <a:p>
            <a:pPr marL="571500" indent="-571500">
              <a:buFont typeface="Arial"/>
              <a:buChar char="•"/>
            </a:pPr>
            <a:endParaRPr lang="en-US" sz="3200" dirty="0">
              <a:solidFill>
                <a:srgbClr val="20277A"/>
              </a:solidFill>
              <a:ea typeface="Arial"/>
              <a:cs typeface="Arial"/>
            </a:endParaRPr>
          </a:p>
          <a:p>
            <a:endParaRPr lang="en-US" dirty="0">
              <a:solidFill>
                <a:srgbClr val="2027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6266099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Shape 400"/>
          <p:cNvSpPr txBox="1">
            <a:spLocks noGrp="1"/>
          </p:cNvSpPr>
          <p:nvPr>
            <p:ph type="ctrTitle"/>
          </p:nvPr>
        </p:nvSpPr>
        <p:spPr>
          <a:xfrm>
            <a:off x="0" y="211074"/>
            <a:ext cx="9144000" cy="12367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b="1" dirty="0" smtClean="0">
                <a:solidFill>
                  <a:schemeClr val="dk2"/>
                </a:solidFill>
                <a:latin typeface="+mn-lt"/>
                <a:ea typeface="Helvetica Neue"/>
                <a:cs typeface="Helvetica Neue"/>
                <a:sym typeface="Helvetica Neue"/>
              </a:rPr>
              <a:t>Expected Student Achievement Outcomes</a:t>
            </a:r>
            <a:endParaRPr lang="en-US" sz="4400" b="1" i="0" u="none" strike="noStrike" cap="none" baseline="0" dirty="0">
              <a:solidFill>
                <a:schemeClr val="dk2"/>
              </a:solidFill>
              <a:latin typeface="+mn-lt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70183" y="1723410"/>
            <a:ext cx="8073285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/>
              <a:buChar char="•"/>
            </a:pPr>
            <a:r>
              <a:rPr lang="en-US" sz="3600" dirty="0">
                <a:solidFill>
                  <a:srgbClr val="20277A"/>
                </a:solidFill>
              </a:rPr>
              <a:t>The division's SAT or ACT composite score in reading and mathematics will be at the national average by 2020</a:t>
            </a:r>
            <a:r>
              <a:rPr lang="en-US" sz="3600" dirty="0" smtClean="0">
                <a:solidFill>
                  <a:srgbClr val="20277A"/>
                </a:solidFill>
              </a:rPr>
              <a:t>.</a:t>
            </a:r>
          </a:p>
          <a:p>
            <a:endParaRPr lang="en-US" sz="3600" dirty="0" smtClean="0">
              <a:solidFill>
                <a:srgbClr val="20277A"/>
              </a:solidFill>
            </a:endParaRPr>
          </a:p>
          <a:p>
            <a:pPr marL="571500" indent="-571500">
              <a:buFont typeface="Arial"/>
              <a:buChar char="•"/>
            </a:pPr>
            <a:r>
              <a:rPr lang="en-US" sz="3600" dirty="0">
                <a:solidFill>
                  <a:srgbClr val="20277A"/>
                </a:solidFill>
              </a:rPr>
              <a:t>All schools will meet the division's established safe and nurturing learning environment criteria/goals.</a:t>
            </a:r>
          </a:p>
          <a:p>
            <a:pPr marL="571500" indent="-571500">
              <a:buFont typeface="Arial"/>
              <a:buChar char="•"/>
            </a:pPr>
            <a:endParaRPr lang="en-US" sz="3600" dirty="0">
              <a:solidFill>
                <a:srgbClr val="20277A"/>
              </a:solidFill>
            </a:endParaRPr>
          </a:p>
          <a:p>
            <a:pPr marL="571500" indent="-571500">
              <a:buFont typeface="Arial"/>
              <a:buChar char="•"/>
            </a:pPr>
            <a:endParaRPr lang="en-US" sz="3200" dirty="0">
              <a:solidFill>
                <a:srgbClr val="20277A"/>
              </a:solidFill>
              <a:ea typeface="Arial"/>
              <a:cs typeface="Arial"/>
            </a:endParaRPr>
          </a:p>
          <a:p>
            <a:endParaRPr lang="en-US" dirty="0">
              <a:solidFill>
                <a:srgbClr val="2027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2991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431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20277A"/>
                </a:solidFill>
              </a:rPr>
              <a:t>Knowing and Owning Your Student Achievement Data</a:t>
            </a:r>
            <a:br>
              <a:rPr lang="en-US" b="1" dirty="0" smtClean="0">
                <a:solidFill>
                  <a:srgbClr val="20277A"/>
                </a:solidFill>
              </a:rPr>
            </a:br>
            <a:endParaRPr lang="en-US" b="1" dirty="0">
              <a:solidFill>
                <a:srgbClr val="2027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671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9524</TotalTime>
  <Words>751</Words>
  <Application>Microsoft Macintosh PowerPoint</Application>
  <PresentationFormat>On-screen Show (4:3)</PresentationFormat>
  <Paragraphs>95</Paragraphs>
  <Slides>21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PowerPoint Presentation</vt:lpstr>
      <vt:lpstr>The Work Ahead</vt:lpstr>
      <vt:lpstr>Expected Student Achievement Outcomes</vt:lpstr>
      <vt:lpstr>Expected Student Achievement Outcomes</vt:lpstr>
      <vt:lpstr>Expected Student Achievement Outcomes</vt:lpstr>
      <vt:lpstr>Expected Student Achievement Outcomes</vt:lpstr>
      <vt:lpstr>Expected Student Achievement Outcomes</vt:lpstr>
      <vt:lpstr>Knowing and Owning Your Student Achievement Data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macos</dc:creator>
  <cp:lastModifiedBy>HCS</cp:lastModifiedBy>
  <cp:revision>259</cp:revision>
  <cp:lastPrinted>2015-11-04T20:13:37Z</cp:lastPrinted>
  <dcterms:created xsi:type="dcterms:W3CDTF">2015-06-16T18:48:54Z</dcterms:created>
  <dcterms:modified xsi:type="dcterms:W3CDTF">2016-10-07T13:17:30Z</dcterms:modified>
</cp:coreProperties>
</file>