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6"/>
  </p:notesMasterIdLst>
  <p:handoutMasterIdLst>
    <p:handoutMasterId r:id="rId67"/>
  </p:handoutMasterIdLst>
  <p:sldIdLst>
    <p:sldId id="317" r:id="rId2"/>
    <p:sldId id="373" r:id="rId3"/>
    <p:sldId id="374" r:id="rId4"/>
    <p:sldId id="316" r:id="rId5"/>
    <p:sldId id="321" r:id="rId6"/>
    <p:sldId id="276" r:id="rId7"/>
    <p:sldId id="281" r:id="rId8"/>
    <p:sldId id="311" r:id="rId9"/>
    <p:sldId id="307" r:id="rId10"/>
    <p:sldId id="279" r:id="rId11"/>
    <p:sldId id="327" r:id="rId12"/>
    <p:sldId id="328" r:id="rId13"/>
    <p:sldId id="375" r:id="rId14"/>
    <p:sldId id="357" r:id="rId15"/>
    <p:sldId id="331" r:id="rId16"/>
    <p:sldId id="330" r:id="rId17"/>
    <p:sldId id="382" r:id="rId18"/>
    <p:sldId id="363" r:id="rId19"/>
    <p:sldId id="362" r:id="rId20"/>
    <p:sldId id="379" r:id="rId21"/>
    <p:sldId id="344" r:id="rId22"/>
    <p:sldId id="380" r:id="rId23"/>
    <p:sldId id="383" r:id="rId24"/>
    <p:sldId id="384" r:id="rId25"/>
    <p:sldId id="381" r:id="rId26"/>
    <p:sldId id="334" r:id="rId27"/>
    <p:sldId id="376" r:id="rId28"/>
    <p:sldId id="368" r:id="rId29"/>
    <p:sldId id="336" r:id="rId30"/>
    <p:sldId id="337" r:id="rId31"/>
    <p:sldId id="338" r:id="rId32"/>
    <p:sldId id="366" r:id="rId33"/>
    <p:sldId id="358" r:id="rId34"/>
    <p:sldId id="286" r:id="rId35"/>
    <p:sldId id="360" r:id="rId36"/>
    <p:sldId id="341" r:id="rId37"/>
    <p:sldId id="342" r:id="rId38"/>
    <p:sldId id="369" r:id="rId39"/>
    <p:sldId id="333" r:id="rId40"/>
    <p:sldId id="365" r:id="rId41"/>
    <p:sldId id="370" r:id="rId42"/>
    <p:sldId id="356" r:id="rId43"/>
    <p:sldId id="325" r:id="rId44"/>
    <p:sldId id="378" r:id="rId45"/>
    <p:sldId id="305" r:id="rId46"/>
    <p:sldId id="298" r:id="rId47"/>
    <p:sldId id="304" r:id="rId48"/>
    <p:sldId id="313" r:id="rId49"/>
    <p:sldId id="377" r:id="rId50"/>
    <p:sldId id="293" r:id="rId51"/>
    <p:sldId id="314" r:id="rId52"/>
    <p:sldId id="297" r:id="rId53"/>
    <p:sldId id="367" r:id="rId54"/>
    <p:sldId id="371" r:id="rId55"/>
    <p:sldId id="351" r:id="rId56"/>
    <p:sldId id="372" r:id="rId57"/>
    <p:sldId id="323" r:id="rId58"/>
    <p:sldId id="385" r:id="rId59"/>
    <p:sldId id="322" r:id="rId60"/>
    <p:sldId id="352" r:id="rId61"/>
    <p:sldId id="354" r:id="rId62"/>
    <p:sldId id="324" r:id="rId63"/>
    <p:sldId id="326" r:id="rId64"/>
    <p:sldId id="310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1C1C"/>
    <a:srgbClr val="CC6600"/>
    <a:srgbClr val="CC3300"/>
    <a:srgbClr val="FFCC00"/>
    <a:srgbClr val="336699"/>
    <a:srgbClr val="3366CC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1" autoAdjust="0"/>
    <p:restoredTop sz="78389" autoAdjust="0"/>
  </p:normalViewPr>
  <p:slideViewPr>
    <p:cSldViewPr>
      <p:cViewPr varScale="1">
        <p:scale>
          <a:sx n="47" d="100"/>
          <a:sy n="47" d="100"/>
        </p:scale>
        <p:origin x="-8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185184-E53D-AA46-8116-E1453D988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881B1-D401-0C4A-B93E-D94AFCEC3B74}" type="datetimeFigureOut">
              <a:rPr lang="en-US" smtClean="0"/>
              <a:pPr/>
              <a:t>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CBDA3-9737-A348-8FEB-C3D6053CF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effective is our lesson planning initiative? Is it getting us where we want to be? Why or why not?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Rewiring</a:t>
            </a:r>
            <a:r>
              <a:rPr lang="en-US" baseline="0" dirty="0" smtClean="0"/>
              <a:t> our brains </a:t>
            </a:r>
            <a:r>
              <a:rPr lang="en-US" dirty="0" smtClean="0"/>
              <a:t>takes LOTS of  time, repetition, and positive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“ WHEN LEADERS WANT TO IMPROVE PERFORMANCE, THEY </a:t>
            </a:r>
            <a:r>
              <a:rPr lang="en-US" u="sng" baseline="0" dirty="0" smtClean="0"/>
              <a:t>TEND TO STAY AT THE SURFACE LEVEL AND FOCUS OF THE BEHAVIOR ITSELF</a:t>
            </a:r>
            <a:r>
              <a:rPr lang="en-US" baseline="0" dirty="0" smtClean="0"/>
              <a:t>. WE MUST </a:t>
            </a:r>
            <a:r>
              <a:rPr lang="en-US" b="1" baseline="0" dirty="0" smtClean="0"/>
              <a:t>HAVE CONVERSATIONS ABOUT THE BEHAVIORS THAT ARE DRIVEN BY ARE THINKING AND FEELINGS.  </a:t>
            </a:r>
            <a:r>
              <a:rPr lang="en-US" b="0" baseline="0" dirty="0" smtClean="0"/>
              <a:t>That is how we will improve results/performance!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“As a leader, you can’t make people change….. but you can help them change their thinking”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What are we </a:t>
            </a:r>
            <a:r>
              <a:rPr lang="en-US" dirty="0" err="1" smtClean="0"/>
              <a:t>gojng</a:t>
            </a:r>
            <a:r>
              <a:rPr lang="en-US" baseline="0" dirty="0" smtClean="0"/>
              <a:t> to learn today?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4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 for staff speech patterns- when setting goals,</a:t>
            </a:r>
            <a:r>
              <a:rPr lang="en-US" baseline="0" dirty="0" smtClean="0"/>
              <a:t> planning , CLT conversations,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3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Just starting to touch on this in the webinar clip earlier….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Understand S.C.A.R.F is one way to help us regulate our own emotions and the emotions of others.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+mn-lt"/>
              </a:rPr>
              <a:t>SAY “If we want to increase results and improve performance, our leadership language must be refined to increase and improve people’s thinking about their work.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latin typeface="+mn-lt"/>
              </a:rPr>
              <a:t>Committed Listening and Intentional Language (don’t read off sub-skills…. I could do a semester course on </a:t>
            </a:r>
            <a:r>
              <a:rPr lang="en-US" sz="1200" b="0" baseline="0" dirty="0" err="1" smtClean="0">
                <a:latin typeface="+mn-lt"/>
              </a:rPr>
              <a:t>Neuroleadership</a:t>
            </a:r>
            <a:r>
              <a:rPr lang="en-US" sz="1200" b="0" baseline="0" dirty="0" smtClean="0">
                <a:latin typeface="+mn-lt"/>
              </a:rPr>
              <a:t> and really get into these skills in detail and allow for demos and practice activities 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latin typeface="+mn-lt"/>
              </a:rPr>
              <a:t>“We are  going to play around with some of these sub-skills so you can get an idea what the look like, sound like, and feel like!”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3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Going</a:t>
            </a:r>
            <a:r>
              <a:rPr lang="en-US" b="0" baseline="0" dirty="0" smtClean="0"/>
              <a:t> back to our HCS Lesson planning effort, i</a:t>
            </a:r>
            <a:r>
              <a:rPr lang="en-US" dirty="0" smtClean="0"/>
              <a:t>s it getting us where we want to be? Why or why not?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Rewiring</a:t>
            </a:r>
            <a:r>
              <a:rPr lang="en-US" baseline="0" dirty="0" smtClean="0"/>
              <a:t> our brains </a:t>
            </a:r>
            <a:r>
              <a:rPr lang="en-US" dirty="0" smtClean="0"/>
              <a:t>takes LOTS of  time, repetition, and positive feedback. Have we changed teachers THINKING about lesson plans? How about their FEELINGS</a:t>
            </a:r>
            <a:r>
              <a:rPr lang="en-US" baseline="0" dirty="0" smtClean="0"/>
              <a:t> regarding lesson plans?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Lesson Plan Templates focus on the behavior……. But have we changed their thinking/feelings about writing lesson plans???</a:t>
            </a:r>
            <a:endParaRPr lang="en-US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Definitely have addressed</a:t>
            </a:r>
            <a:r>
              <a:rPr lang="en-US" baseline="0" dirty="0" smtClean="0"/>
              <a:t> #1 and getting in to #2!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4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GIVE FOLKS    S  P  A  C  E   TO THINK, BREATHE, REFLECT,  AND SPEAK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How will I know</a:t>
            </a:r>
            <a:r>
              <a:rPr lang="en-US" b="0" baseline="0" dirty="0" smtClean="0"/>
              <a:t> if I’m successful as a learner?   ….. As a presenter?  IF you can do this!</a:t>
            </a:r>
          </a:p>
          <a:p>
            <a:endParaRPr lang="en-US" b="0" baseline="0" dirty="0"/>
          </a:p>
          <a:p>
            <a:r>
              <a:rPr lang="en-US" b="0" baseline="0" dirty="0" smtClean="0"/>
              <a:t>Exit ticket?   Small group circle discussion rubric?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GIVE FOLKS    S  P  A  C  E   TO THINK, BREATHE, REFLECT,  AND SPEAK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Dorice’s</a:t>
            </a:r>
            <a:r>
              <a:rPr lang="en-US" dirty="0" smtClean="0"/>
              <a:t> story - P. 41  Ask Kyle to read now……..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4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PRESERVES THE RELATIONSHIP….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7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4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many of you are aware- HCS has entered into an agreement to offer Evocative Coaching  through the Center for School Transformation during the 2004-15 school year.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also be spending time here today…. but  we are </a:t>
            </a:r>
            <a:r>
              <a:rPr lang="en-US" dirty="0" err="1" smtClean="0"/>
              <a:t>gonna</a:t>
            </a:r>
            <a:r>
              <a:rPr lang="en-US" dirty="0" smtClean="0"/>
              <a:t> spend the first 30 minutes</a:t>
            </a:r>
            <a:r>
              <a:rPr lang="en-US" baseline="0" dirty="0" smtClean="0"/>
              <a:t> of class to get the “WHY of </a:t>
            </a:r>
            <a:r>
              <a:rPr lang="en-US" baseline="0" dirty="0" err="1" smtClean="0"/>
              <a:t>NeuroLeadership</a:t>
            </a:r>
            <a:r>
              <a:rPr lang="en-US" baseline="0" dirty="0" smtClean="0"/>
              <a:t> that will get us to this Leadership Practices Continuum.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Note that MUCH coursework and emphasis has been placed on SUPERVISION and some MENTORING over the past several decades. Today will focus on the practice of COACHING</a:t>
            </a:r>
            <a:r>
              <a:rPr lang="en-US" baseline="0" dirty="0" smtClean="0"/>
              <a:t> within the Leadership continuum.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6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ASKING POWERFUL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45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5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6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begin……… just think about all of the principals that you’ve worked for/with.</a:t>
            </a:r>
            <a:r>
              <a:rPr lang="en-US" baseline="0" dirty="0" smtClean="0"/>
              <a:t>   WOW- listen to that word choice!</a:t>
            </a:r>
            <a:r>
              <a:rPr lang="en-US" baseline="0" smtClean="0"/>
              <a:t>?   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84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8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81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5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0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What are we </a:t>
            </a:r>
            <a:r>
              <a:rPr lang="en-US" dirty="0" err="1" smtClean="0"/>
              <a:t>gojng</a:t>
            </a:r>
            <a:r>
              <a:rPr lang="en-US" baseline="0" dirty="0" smtClean="0"/>
              <a:t> to learn today?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Let’s look at the results….. 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5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5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What are we </a:t>
            </a:r>
            <a:r>
              <a:rPr lang="en-US" dirty="0" err="1" smtClean="0"/>
              <a:t>gojng</a:t>
            </a:r>
            <a:r>
              <a:rPr lang="en-US" baseline="0" dirty="0" smtClean="0"/>
              <a:t> to learn today?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45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MUST our DEFAULT when serving as a leader of change!  It shouldn’t </a:t>
            </a:r>
            <a:r>
              <a:rPr lang="en-US" dirty="0" err="1" smtClean="0"/>
              <a:t>evev</a:t>
            </a:r>
            <a:r>
              <a:rPr lang="en-US" dirty="0" smtClean="0"/>
              <a:t> be a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30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How will I know</a:t>
            </a:r>
            <a:r>
              <a:rPr lang="en-US" b="0" baseline="0" dirty="0" smtClean="0"/>
              <a:t> if I’m successful as a learner?   ….. As a presenter?  IF you can do this!</a:t>
            </a:r>
          </a:p>
          <a:p>
            <a:endParaRPr lang="en-US" b="0" baseline="0" dirty="0"/>
          </a:p>
          <a:p>
            <a:r>
              <a:rPr lang="en-US" b="0" baseline="0" dirty="0" smtClean="0"/>
              <a:t>Exit ticket?   Small group circle discussion rubric?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r>
              <a:rPr lang="en-US" baseline="0" dirty="0" smtClean="0"/>
              <a:t> UP !!!!!!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7EB4-743B-204F-A55D-397575B0A72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9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 THIS!!!!!  </a:t>
            </a:r>
            <a:r>
              <a:rPr lang="en-US" dirty="0" smtClean="0"/>
              <a:t>Ask for a volunteer to leave the room.  Give the rest of the audience these instructions:</a:t>
            </a:r>
            <a:r>
              <a:rPr lang="en-US" baseline="0" dirty="0" smtClean="0"/>
              <a:t> When I call the volunteer back into the room, , I’m going to conduct an experiment.  Arm Out- Push Down 2-3 X;  then I’m going to ask the audience (THUMBS UP) to send the message </a:t>
            </a:r>
            <a:r>
              <a:rPr lang="en-US" b="1" baseline="0" dirty="0" smtClean="0"/>
              <a:t>you are rock strong, you are powerful- no one can push your arm down. Keep it up and straight</a:t>
            </a:r>
            <a:r>
              <a:rPr lang="en-US" baseline="0" dirty="0" smtClean="0"/>
              <a:t>…. Then, when I give </a:t>
            </a:r>
            <a:r>
              <a:rPr lang="en-US" b="1" baseline="0" dirty="0" smtClean="0"/>
              <a:t>a THUMBS DOWN</a:t>
            </a:r>
            <a:r>
              <a:rPr lang="en-US" baseline="0" dirty="0" smtClean="0"/>
              <a:t>, send the message </a:t>
            </a:r>
            <a:r>
              <a:rPr lang="en-US" b="1" baseline="0" dirty="0" smtClean="0"/>
              <a:t>“you are weak, your arms are putty, you can’t resist, give in-give in”  Ready- Let’s Do it!!!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all MY favorite and MOST trusted websites</a:t>
            </a:r>
            <a:r>
              <a:rPr lang="en-US" baseline="0" dirty="0" smtClean="0"/>
              <a:t> and researchers on brain based learning. </a:t>
            </a:r>
            <a:r>
              <a:rPr lang="en-US" dirty="0" smtClean="0"/>
              <a:t>Eric Jensen, David Sousa, David Rock</a:t>
            </a:r>
            <a:r>
              <a:rPr lang="en-US" baseline="0" dirty="0" smtClean="0"/>
              <a:t> on</a:t>
            </a:r>
            <a:r>
              <a:rPr lang="en-US" dirty="0" smtClean="0"/>
              <a:t> iTunes Podcasts, ASCD resources, Corwin Press,</a:t>
            </a:r>
            <a:r>
              <a:rPr lang="en-US" baseline="0" dirty="0" smtClean="0"/>
              <a:t> Amazon, Barnes and Nobles etc.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b="1" dirty="0" smtClean="0"/>
              <a:t>“Were</a:t>
            </a:r>
            <a:r>
              <a:rPr lang="en-US" b="1" baseline="0" dirty="0" smtClean="0"/>
              <a:t> there many “physiological-type” responses in our Answer Garden?</a:t>
            </a:r>
            <a:r>
              <a:rPr lang="en-US" b="1" dirty="0" smtClean="0"/>
              <a:t>…”</a:t>
            </a:r>
          </a:p>
          <a:p>
            <a:endParaRPr lang="en-US" b="1" dirty="0" smtClean="0"/>
          </a:p>
          <a:p>
            <a:r>
              <a:rPr lang="en-US" b="1" baseline="0" dirty="0" smtClean="0"/>
              <a:t>Anybody mention neurons?…. Dendrites?…  electrical impulses? …. corpus </a:t>
            </a:r>
            <a:r>
              <a:rPr lang="en-US" b="1" baseline="0" dirty="0" err="1" smtClean="0"/>
              <a:t>collossum</a:t>
            </a:r>
            <a:r>
              <a:rPr lang="en-US" b="1" baseline="0" dirty="0" smtClean="0"/>
              <a:t>?... Occipital lobe? …….  S? 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THE HECK?????   </a:t>
            </a:r>
            <a:r>
              <a:rPr lang="en-US" dirty="0" smtClean="0"/>
              <a:t>How</a:t>
            </a:r>
            <a:r>
              <a:rPr lang="en-US" baseline="0" dirty="0" smtClean="0"/>
              <a:t> many administrators and teachers follow and study neuroscience SO THAT IT HAS A DIRECT IMPACT ON LEADING AND LEARNING?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not going to talk about the frontal cortex,</a:t>
            </a:r>
            <a:r>
              <a:rPr lang="en-US" baseline="0" dirty="0" smtClean="0"/>
              <a:t>  corpus </a:t>
            </a:r>
            <a:r>
              <a:rPr lang="en-US" baseline="0" dirty="0" err="1" smtClean="0"/>
              <a:t>collosum</a:t>
            </a:r>
            <a:r>
              <a:rPr lang="en-US" baseline="0" dirty="0" smtClean="0"/>
              <a:t>, occipital lobe, brain stem, dendrites, neuron, axioms, etc….    Neat stuff and cool to say… but unfortunately overwhelms most educators and they shy away from brain research…  </a:t>
            </a:r>
            <a:r>
              <a:rPr lang="en-US" b="1" dirty="0" err="1" smtClean="0"/>
              <a:t>NeurosLEADERSHIP</a:t>
            </a:r>
            <a:r>
              <a:rPr lang="en-US" b="1" dirty="0" smtClean="0"/>
              <a:t> isn’t about the ANATOMY as much as it is about the studying about the brain’s</a:t>
            </a:r>
            <a:r>
              <a:rPr lang="en-US" b="1" baseline="0" dirty="0" smtClean="0"/>
              <a:t> FUNCTION and its COMMON SENSE implications in  providing leadership.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The brain needs water to provide better connectivity for those electrical impulses, GOOD THING- exercise gives us oxygen to the brain by increasing blood flow…. Another GOOD THING…  Sleep/rest allows the brain to “back-up the learning  -via transferring memories from </a:t>
            </a:r>
            <a:r>
              <a:rPr lang="en-US" b="1" baseline="0" dirty="0" err="1" smtClean="0"/>
              <a:t>stm</a:t>
            </a:r>
            <a:r>
              <a:rPr lang="en-US" b="1" baseline="0" dirty="0" smtClean="0"/>
              <a:t>  to </a:t>
            </a:r>
            <a:r>
              <a:rPr lang="en-US" b="1" baseline="0" dirty="0" err="1" smtClean="0"/>
              <a:t>ltm</a:t>
            </a:r>
            <a:r>
              <a:rPr lang="en-US" b="1" baseline="0" dirty="0" smtClean="0"/>
              <a:t> .  ANOTHER GOOD THING- Kids cannot learn in a stressful environment b/c the brain is operating in “survival mode”- deciding whether to FIGHT or take FLIGHT and what might this look in a classroom??… Acting out?  Withdrawing? </a:t>
            </a:r>
          </a:p>
          <a:p>
            <a:r>
              <a:rPr lang="en-US" b="1" baseline="0" dirty="0" smtClean="0"/>
              <a:t>I could go on and on……     Let’s look at this slide and its implication on learning and leading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SAY "Knowing what you just read, about time, repetition, and positive </a:t>
            </a:r>
            <a:r>
              <a:rPr lang="en-US" baseline="0" dirty="0" err="1" smtClean="0"/>
              <a:t>fedback</a:t>
            </a:r>
            <a:r>
              <a:rPr lang="en-US" baseline="0" dirty="0" smtClean="0"/>
              <a:t>"……..  NEXT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BDA3-9737-A348-8FEB-C3D6053CF5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09600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9EB1AC9-4D2F-D646-8949-BFC5E3688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228600"/>
          </a:xfrm>
        </p:spPr>
        <p:txBody>
          <a:bodyPr/>
          <a:lstStyle>
            <a:lvl1pPr marL="0" indent="0" algn="ctr">
              <a:defRPr sz="20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26371-53A1-B541-88F7-B0326F89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795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1BBDA-7EEC-7142-B3BA-83C02BFB3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273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A23EE8B1-110A-7344-8297-3787089EB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7809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A433C-C656-3845-9790-BB02EBD1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0081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B0C29-14B2-BA44-82FA-40DD0C5BA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6400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D17F-50F1-DF46-B417-E8B4483C3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159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FAC3E-73CE-5844-95E2-3D7DA51B8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326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9F4A-8A5A-1446-B827-BCDCE8AF3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3971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474F1-7F53-C449-99A5-C58A7C8CC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8376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740F0-3515-7045-B793-1A5F7FD2C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836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1EBA3-FE9D-B947-BC2F-5F7A8DA51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978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07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Eras Bold ITC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Eras Bold ITC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Eras Bold ITC" charset="0"/>
              </a:defRPr>
            </a:lvl1pPr>
          </a:lstStyle>
          <a:p>
            <a:fld id="{151D03C0-EB13-2D46-8B17-E2F44C261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p14="http://schemas.microsoft.com/office/powerpoint/2010/main"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50000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50000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50000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gi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gif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performanceconsultants.com/coaching-versus-instruction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533400"/>
          </a:xfrm>
        </p:spPr>
        <p:txBody>
          <a:bodyPr/>
          <a:lstStyle/>
          <a:p>
            <a:r>
              <a:rPr lang="en-US" sz="4400" dirty="0" smtClean="0"/>
              <a:t>To Coach or Not to Coach?</a:t>
            </a:r>
            <a:br>
              <a:rPr lang="en-US" sz="4400" dirty="0" smtClean="0"/>
            </a:br>
            <a:r>
              <a:rPr lang="en-US" sz="4400" dirty="0" smtClean="0"/>
              <a:t>THAT is the question… or is it?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7600" y="1828800"/>
            <a:ext cx="4953000" cy="5029200"/>
          </a:xfrm>
        </p:spPr>
        <p:txBody>
          <a:bodyPr/>
          <a:lstStyle/>
          <a:p>
            <a:pPr algn="ctr"/>
            <a:r>
              <a:rPr lang="en-US" dirty="0" smtClean="0"/>
              <a:t>   Using Neuroscience to Maximize Learning</a:t>
            </a:r>
          </a:p>
          <a:p>
            <a:pPr algn="ctr"/>
            <a:r>
              <a:rPr lang="en-US" dirty="0" smtClean="0"/>
              <a:t> &amp; Change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      HCS-ODU Co-</a:t>
            </a:r>
            <a:r>
              <a:rPr lang="en-US" sz="2400" dirty="0" err="1" smtClean="0"/>
              <a:t>hort</a:t>
            </a:r>
            <a:r>
              <a:rPr lang="en-US" sz="2400" dirty="0" smtClean="0"/>
              <a:t> Class</a:t>
            </a:r>
          </a:p>
          <a:p>
            <a:pPr algn="ctr"/>
            <a:r>
              <a:rPr lang="en-US" sz="2400" dirty="0" smtClean="0"/>
              <a:t>       January 13, 2015 </a:t>
            </a:r>
          </a:p>
          <a:p>
            <a:pPr algn="ctr"/>
            <a:endParaRPr lang="en-US" sz="2400" dirty="0"/>
          </a:p>
          <a:p>
            <a:pPr algn="ctr"/>
            <a:r>
              <a:rPr lang="en-US" sz="1800" dirty="0" smtClean="0"/>
              <a:t>                     Eric A. Stone</a:t>
            </a:r>
          </a:p>
          <a:p>
            <a:pPr algn="ctr"/>
            <a:r>
              <a:rPr lang="en-US" sz="1800" dirty="0" smtClean="0"/>
              <a:t>            Title I Leadership Coach</a:t>
            </a:r>
            <a:endParaRPr lang="en-US" sz="1800" dirty="0"/>
          </a:p>
        </p:txBody>
      </p:sp>
      <p:pic>
        <p:nvPicPr>
          <p:cNvPr id="5" name="Picture 282" descr="chal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4432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9006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534400" cy="533400"/>
          </a:xfrm>
        </p:spPr>
        <p:txBody>
          <a:bodyPr/>
          <a:lstStyle/>
          <a:p>
            <a:r>
              <a:rPr lang="en-US" dirty="0" smtClean="0"/>
              <a:t>I even TWEETED about it</a:t>
            </a:r>
            <a:endParaRPr lang="en-US" dirty="0"/>
          </a:p>
        </p:txBody>
      </p:sp>
      <p:pic>
        <p:nvPicPr>
          <p:cNvPr id="5" name="Picture 6" descr="smart_guy_really_upse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4353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Shot 2015-01-11 at 3.47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9" y="2286000"/>
            <a:ext cx="6352301" cy="24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391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534400" cy="533400"/>
          </a:xfrm>
        </p:spPr>
        <p:txBody>
          <a:bodyPr/>
          <a:lstStyle/>
          <a:p>
            <a:r>
              <a:rPr lang="en-US" dirty="0" smtClean="0"/>
              <a:t>Lesson Planning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14600" y="1828800"/>
            <a:ext cx="6400800" cy="3048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0" dirty="0" smtClean="0"/>
              <a:t>Turn to your partner and discuss how this research can guide our Executive </a:t>
            </a:r>
            <a:r>
              <a:rPr lang="en-US" b="0" dirty="0"/>
              <a:t>D</a:t>
            </a:r>
            <a:r>
              <a:rPr lang="en-US" b="0" dirty="0" smtClean="0"/>
              <a:t>irectors and building administrators on HCS’s continued emphasis on improving instruction through improved lesson planning. </a:t>
            </a:r>
            <a:endParaRPr lang="en-US" b="0" dirty="0"/>
          </a:p>
        </p:txBody>
      </p:sp>
      <p:pic>
        <p:nvPicPr>
          <p:cNvPr id="4" name="Picture 288" descr="smart_guy_think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81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432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534400" cy="533400"/>
          </a:xfrm>
        </p:spPr>
        <p:txBody>
          <a:bodyPr/>
          <a:lstStyle/>
          <a:p>
            <a:r>
              <a:rPr lang="en-US" dirty="0" smtClean="0"/>
              <a:t>Share Out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14600" y="1828800"/>
            <a:ext cx="6400800" cy="5029200"/>
          </a:xfrm>
        </p:spPr>
        <p:txBody>
          <a:bodyPr/>
          <a:lstStyle/>
          <a:p>
            <a:r>
              <a:rPr lang="en-US" b="0" dirty="0" smtClean="0"/>
              <a:t>. </a:t>
            </a:r>
            <a:endParaRPr lang="en-US" b="0" dirty="0"/>
          </a:p>
        </p:txBody>
      </p:sp>
      <p:pic>
        <p:nvPicPr>
          <p:cNvPr id="5" name="Picture 282" descr="chalk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4432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1010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Iceberg Model 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981200"/>
            <a:ext cx="5855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you want to improve performance,</a:t>
            </a:r>
          </a:p>
          <a:p>
            <a:r>
              <a:rPr lang="en-US" sz="3200" b="1" dirty="0" smtClean="0"/>
              <a:t> the most effective way to do this is to</a:t>
            </a:r>
          </a:p>
          <a:p>
            <a:r>
              <a:rPr lang="en-US" sz="3200" b="1" dirty="0" smtClean="0"/>
              <a:t> start at the bottom- </a:t>
            </a:r>
          </a:p>
          <a:p>
            <a:r>
              <a:rPr lang="en-US" sz="3200" b="1" dirty="0" smtClean="0"/>
              <a:t>to improve thinking.</a:t>
            </a:r>
            <a:endParaRPr lang="en-US" sz="3200" b="1" dirty="0"/>
          </a:p>
        </p:txBody>
      </p:sp>
      <p:pic>
        <p:nvPicPr>
          <p:cNvPr id="4" name="Picture 3" descr="Screen Shot 2015-01-12 at 10.46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286108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981200"/>
            <a:ext cx="233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Performance/Results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505200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Behavior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20775402">
            <a:off x="6419872" y="4414855"/>
            <a:ext cx="130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THINKING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644322">
            <a:off x="6880796" y="5073332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FEELINGS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715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9144000" cy="609600"/>
          </a:xfrm>
        </p:spPr>
        <p:txBody>
          <a:bodyPr/>
          <a:lstStyle/>
          <a:p>
            <a:r>
              <a:rPr lang="en-US" dirty="0" smtClean="0"/>
              <a:t>How are we doing Kyle?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13" descr="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2209800" cy="46918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620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534400" cy="533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Neuroleadership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114800"/>
          </a:xfrm>
        </p:spPr>
        <p:txBody>
          <a:bodyPr/>
          <a:lstStyle/>
          <a:p>
            <a:r>
              <a:rPr lang="en-US" sz="3200" dirty="0" smtClean="0"/>
              <a:t>It is the neuroscience of </a:t>
            </a:r>
            <a:r>
              <a:rPr lang="en-US" sz="3200" i="1" dirty="0" smtClean="0"/>
              <a:t>how</a:t>
            </a:r>
            <a:r>
              <a:rPr lang="en-US" sz="3200" dirty="0" smtClean="0"/>
              <a:t> leaders:</a:t>
            </a:r>
          </a:p>
          <a:p>
            <a:endParaRPr lang="en-US" sz="3200" dirty="0"/>
          </a:p>
          <a:p>
            <a:pPr marL="571500" indent="-571500">
              <a:buFont typeface="Arial"/>
              <a:buChar char="•"/>
            </a:pPr>
            <a:r>
              <a:rPr lang="en-US" sz="2800" i="1" dirty="0" smtClean="0"/>
              <a:t>Make</a:t>
            </a:r>
            <a:r>
              <a:rPr lang="en-US" sz="2800" dirty="0" smtClean="0"/>
              <a:t> decisions and solve problems</a:t>
            </a:r>
          </a:p>
          <a:p>
            <a:pPr marL="571500" indent="-571500">
              <a:buFont typeface="Arial"/>
              <a:buChar char="•"/>
            </a:pPr>
            <a:r>
              <a:rPr lang="en-US" sz="2800" i="1" dirty="0" smtClean="0"/>
              <a:t>Regulate</a:t>
            </a:r>
            <a:r>
              <a:rPr lang="en-US" sz="2800" dirty="0" smtClean="0"/>
              <a:t> emotions</a:t>
            </a:r>
          </a:p>
          <a:p>
            <a:pPr marL="571500" indent="-571500">
              <a:buFont typeface="Arial"/>
              <a:buChar char="•"/>
            </a:pPr>
            <a:r>
              <a:rPr lang="en-US" sz="2800" i="1" dirty="0" smtClean="0"/>
              <a:t>Collaborate</a:t>
            </a:r>
            <a:r>
              <a:rPr lang="en-US" sz="2800" dirty="0" smtClean="0"/>
              <a:t> with others</a:t>
            </a:r>
          </a:p>
          <a:p>
            <a:pPr marL="571500" indent="-571500">
              <a:buFont typeface="Arial"/>
              <a:buChar char="•"/>
            </a:pPr>
            <a:r>
              <a:rPr lang="en-US" sz="2800" i="1" dirty="0" smtClean="0"/>
              <a:t>Facilitate</a:t>
            </a:r>
            <a:r>
              <a:rPr lang="en-US" sz="2800" dirty="0" smtClean="0"/>
              <a:t> change	</a:t>
            </a:r>
          </a:p>
          <a:p>
            <a:pPr algn="r"/>
            <a:endParaRPr lang="en-US" sz="2400" dirty="0" smtClean="0"/>
          </a:p>
        </p:txBody>
      </p:sp>
      <p:pic>
        <p:nvPicPr>
          <p:cNvPr id="6" name="Picture 285" descr="smart_guy_reading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9141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533400"/>
          </a:xfrm>
        </p:spPr>
        <p:txBody>
          <a:bodyPr/>
          <a:lstStyle/>
          <a:p>
            <a:r>
              <a:rPr lang="en-US" dirty="0" smtClean="0"/>
              <a:t>  What </a:t>
            </a:r>
            <a:r>
              <a:rPr lang="en-US" dirty="0"/>
              <a:t>l</a:t>
            </a:r>
            <a:r>
              <a:rPr lang="en-US" dirty="0" smtClean="0"/>
              <a:t>eaders need to learn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438400" y="1828800"/>
            <a:ext cx="6400800" cy="5029200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285" descr="smart_guy_read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28600" y="1600200"/>
            <a:ext cx="8763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700" dirty="0" smtClean="0">
                <a:latin typeface="+mn-lt"/>
              </a:rPr>
              <a:t>How and why change is so hard at the biological level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700" dirty="0" smtClean="0">
                <a:latin typeface="+mn-lt"/>
              </a:rPr>
              <a:t>How to turn overwhelming threats into manageable threats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700" dirty="0" smtClean="0">
                <a:latin typeface="+mn-lt"/>
              </a:rPr>
              <a:t>How to help others see the future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700" dirty="0" smtClean="0">
                <a:latin typeface="+mn-lt"/>
              </a:rPr>
              <a:t>How to regulate their own &amp; other’s emotions effectively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700" dirty="0" smtClean="0">
                <a:latin typeface="+mn-lt"/>
              </a:rPr>
              <a:t>How to have tough conversations</a:t>
            </a:r>
          </a:p>
          <a:p>
            <a:pPr algn="l"/>
            <a:r>
              <a:rPr lang="en-US" sz="2400" dirty="0" smtClean="0">
                <a:latin typeface="+mn-lt"/>
              </a:rPr>
              <a:t> </a:t>
            </a:r>
          </a:p>
          <a:p>
            <a:pPr lvl="4" algn="l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22580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239000" cy="533400"/>
          </a:xfrm>
        </p:spPr>
        <p:txBody>
          <a:bodyPr/>
          <a:lstStyle/>
          <a:p>
            <a:r>
              <a:rPr lang="en-US" sz="3200" dirty="0" err="1" smtClean="0"/>
              <a:t>Neuro</a:t>
            </a:r>
            <a:r>
              <a:rPr lang="en-US" sz="3200" dirty="0" smtClean="0"/>
              <a:t> 5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62000" y="1600200"/>
            <a:ext cx="7086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How and why change </a:t>
            </a:r>
            <a:r>
              <a:rPr lang="en-US" sz="4400" dirty="0" smtClean="0">
                <a:solidFill>
                  <a:schemeClr val="bg1"/>
                </a:solidFill>
              </a:rPr>
              <a:t>is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so hard at the</a:t>
            </a:r>
          </a:p>
          <a:p>
            <a:r>
              <a:rPr lang="en-US" sz="4400" dirty="0">
                <a:solidFill>
                  <a:schemeClr val="bg1"/>
                </a:solidFill>
              </a:rPr>
              <a:t> biological level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10000"/>
            <a:ext cx="3886200" cy="24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2430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239000" cy="533400"/>
          </a:xfrm>
        </p:spPr>
        <p:txBody>
          <a:bodyPr/>
          <a:lstStyle/>
          <a:p>
            <a:r>
              <a:rPr lang="en-US" sz="3200" dirty="0" err="1" smtClean="0"/>
              <a:t>Neuro</a:t>
            </a:r>
            <a:r>
              <a:rPr lang="en-US" sz="3200" dirty="0" smtClean="0"/>
              <a:t> 5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62000" y="16002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2. </a:t>
            </a:r>
            <a:r>
              <a:rPr lang="en-US" sz="4400" dirty="0" smtClean="0">
                <a:solidFill>
                  <a:srgbClr val="FFFFFF"/>
                </a:solidFill>
              </a:rPr>
              <a:t>How </a:t>
            </a:r>
            <a:r>
              <a:rPr lang="en-US" sz="4400" dirty="0">
                <a:solidFill>
                  <a:srgbClr val="FFFFFF"/>
                </a:solidFill>
              </a:rPr>
              <a:t>to turn overwhelming threats into manageable </a:t>
            </a:r>
            <a:r>
              <a:rPr lang="en-US" sz="4400" dirty="0" smtClean="0">
                <a:solidFill>
                  <a:srgbClr val="FFFFFF"/>
                </a:solidFill>
              </a:rPr>
              <a:t>threats</a:t>
            </a:r>
          </a:p>
          <a:p>
            <a:endParaRPr lang="en-US" sz="44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g</a:t>
            </a:r>
            <a:r>
              <a:rPr lang="en-US" sz="2000" dirty="0" smtClean="0">
                <a:solidFill>
                  <a:srgbClr val="FFFFFF"/>
                </a:solidFill>
              </a:rPr>
              <a:t>o to 22:30-26:30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Neuroscience of Leading Change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audio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56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15400" cy="533400"/>
          </a:xfrm>
        </p:spPr>
        <p:txBody>
          <a:bodyPr/>
          <a:lstStyle/>
          <a:p>
            <a:r>
              <a:rPr lang="en-US" dirty="0" smtClean="0"/>
              <a:t>  Brain’s Primary Organizing Principle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438400" y="1828800"/>
            <a:ext cx="6400800" cy="5029200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28600" y="1600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</a:t>
            </a:r>
          </a:p>
          <a:p>
            <a:pPr lvl="4" algn="l"/>
            <a:endParaRPr lang="en-US" sz="2800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85800" y="2438400"/>
            <a:ext cx="777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572000" y="22098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23962" y="1676400"/>
            <a:ext cx="120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Away</a:t>
            </a:r>
            <a:endParaRPr lang="en-US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1676400"/>
            <a:ext cx="153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Toward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5146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2514600"/>
            <a:ext cx="124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Reward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2743200"/>
            <a:ext cx="210927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Uncertainty</a:t>
            </a:r>
          </a:p>
          <a:p>
            <a:endParaRPr lang="en-US" sz="2000" dirty="0" smtClean="0"/>
          </a:p>
          <a:p>
            <a:r>
              <a:rPr lang="en-US" sz="2000" dirty="0" smtClean="0"/>
              <a:t>Problem focused</a:t>
            </a:r>
          </a:p>
          <a:p>
            <a:endParaRPr lang="en-US" sz="2000" dirty="0" smtClean="0"/>
          </a:p>
          <a:p>
            <a:r>
              <a:rPr lang="en-US" sz="2000" dirty="0" smtClean="0"/>
              <a:t>Avoid</a:t>
            </a:r>
          </a:p>
          <a:p>
            <a:endParaRPr lang="en-US" sz="2000" dirty="0"/>
          </a:p>
          <a:p>
            <a:r>
              <a:rPr lang="en-US" sz="2000" dirty="0" smtClean="0"/>
              <a:t>Tunnel vision</a:t>
            </a:r>
          </a:p>
          <a:p>
            <a:endParaRPr lang="en-US" sz="2000" dirty="0"/>
          </a:p>
          <a:p>
            <a:r>
              <a:rPr lang="en-US" sz="2000" dirty="0" smtClean="0"/>
              <a:t>Data focused</a:t>
            </a:r>
          </a:p>
          <a:p>
            <a:endParaRPr lang="en-US" sz="2000" dirty="0"/>
          </a:p>
          <a:p>
            <a:r>
              <a:rPr lang="en-US" sz="2000" dirty="0" smtClean="0"/>
              <a:t>Disengaged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743200"/>
            <a:ext cx="245178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Interest</a:t>
            </a:r>
          </a:p>
          <a:p>
            <a:endParaRPr lang="en-US" sz="2000" dirty="0"/>
          </a:p>
          <a:p>
            <a:r>
              <a:rPr lang="en-US" sz="2000" dirty="0" smtClean="0"/>
              <a:t>Solution focused</a:t>
            </a:r>
          </a:p>
          <a:p>
            <a:endParaRPr lang="en-US" sz="2000" dirty="0"/>
          </a:p>
          <a:p>
            <a:r>
              <a:rPr lang="en-US" sz="2000" dirty="0" smtClean="0"/>
              <a:t>Approach</a:t>
            </a:r>
          </a:p>
          <a:p>
            <a:endParaRPr lang="en-US" sz="2000" dirty="0"/>
          </a:p>
          <a:p>
            <a:r>
              <a:rPr lang="en-US" sz="2000" dirty="0" smtClean="0"/>
              <a:t>Global view</a:t>
            </a:r>
          </a:p>
          <a:p>
            <a:endParaRPr lang="en-US" sz="2000" dirty="0"/>
          </a:p>
          <a:p>
            <a:r>
              <a:rPr lang="en-US" sz="2000" dirty="0" smtClean="0"/>
              <a:t>Connection focused</a:t>
            </a:r>
          </a:p>
          <a:p>
            <a:endParaRPr lang="en-US" sz="2000" dirty="0"/>
          </a:p>
          <a:p>
            <a:r>
              <a:rPr lang="en-US" sz="2000" dirty="0" smtClean="0"/>
              <a:t>Engaged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6400800"/>
            <a:ext cx="5026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Neuroscience of Leading Change webinar NLG/NLI; 16May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338523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dirty="0" smtClean="0"/>
              <a:t>Today’s Learning Intentions</a:t>
            </a:r>
            <a:endParaRPr lang="en-US" sz="1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987800"/>
            <a:ext cx="2362200" cy="2641599"/>
          </a:xfrm>
        </p:spPr>
        <p:txBody>
          <a:bodyPr/>
          <a:lstStyle/>
          <a:p>
            <a:pPr marL="0" indent="0"/>
            <a:endParaRPr lang="en-US" dirty="0" smtClean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/>
              <a:t> By the end of our time together ….</a:t>
            </a:r>
            <a:r>
              <a:rPr lang="en-US" sz="2400" i="1" dirty="0" smtClean="0"/>
              <a:t>.  </a:t>
            </a:r>
            <a:r>
              <a:rPr lang="en-US" sz="2400" i="1" smtClean="0"/>
              <a:t>(</a:t>
            </a:r>
            <a:r>
              <a:rPr lang="en-US" sz="2400" i="1" smtClean="0"/>
              <a:t>r</a:t>
            </a:r>
            <a:r>
              <a:rPr lang="en-US" sz="2400" i="1" smtClean="0"/>
              <a:t>evised</a:t>
            </a:r>
            <a:r>
              <a:rPr lang="en-US" sz="2400" i="1" dirty="0" smtClean="0"/>
              <a:t>)</a:t>
            </a:r>
            <a:endParaRPr lang="en-US" sz="2400" i="1" dirty="0" smtClean="0"/>
          </a:p>
          <a:p>
            <a:pPr algn="l"/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</a:t>
            </a:r>
            <a:r>
              <a:rPr lang="en-US" sz="2400" dirty="0" smtClean="0">
                <a:solidFill>
                  <a:srgbClr val="FFFFFF"/>
                </a:solidFill>
              </a:rPr>
              <a:t>(will) </a:t>
            </a:r>
            <a:r>
              <a:rPr lang="en-US" sz="2400" dirty="0" smtClean="0">
                <a:solidFill>
                  <a:srgbClr val="FFFFFF"/>
                </a:solidFill>
              </a:rPr>
              <a:t>have </a:t>
            </a:r>
            <a:r>
              <a:rPr lang="en-US" sz="2400" dirty="0" smtClean="0">
                <a:solidFill>
                  <a:srgbClr val="FFFFFF"/>
                </a:solidFill>
              </a:rPr>
              <a:t>a basic understanding of </a:t>
            </a:r>
            <a:r>
              <a:rPr lang="en-US" sz="2400" dirty="0" err="1" smtClean="0">
                <a:solidFill>
                  <a:srgbClr val="FFFFFF"/>
                </a:solidFill>
              </a:rPr>
              <a:t>neuroleadership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</a:t>
            </a:r>
            <a:r>
              <a:rPr lang="en-US" sz="2400" dirty="0" smtClean="0">
                <a:solidFill>
                  <a:srgbClr val="FFFFFF"/>
                </a:solidFill>
              </a:rPr>
              <a:t>(will) know </a:t>
            </a:r>
            <a:r>
              <a:rPr lang="en-US" sz="2400" dirty="0" smtClean="0">
                <a:solidFill>
                  <a:srgbClr val="FFFFFF"/>
                </a:solidFill>
              </a:rPr>
              <a:t>when it’s most beneficial to interact with staff as a supervisor, a mentor, and a coach.</a:t>
            </a:r>
          </a:p>
          <a:p>
            <a:pPr algn="l"/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</a:t>
            </a:r>
            <a:r>
              <a:rPr lang="en-US" sz="2400" dirty="0" smtClean="0">
                <a:solidFill>
                  <a:srgbClr val="FFFFFF"/>
                </a:solidFill>
              </a:rPr>
              <a:t>can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identify at least 2 coaching skills/components that will become part of my communication skill repertoire.</a:t>
            </a:r>
          </a:p>
          <a:p>
            <a:pPr algn="l"/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</a:t>
            </a:r>
            <a:r>
              <a:rPr lang="en-US" sz="2400" dirty="0" smtClean="0">
                <a:solidFill>
                  <a:srgbClr val="FFFFFF"/>
                </a:solidFill>
              </a:rPr>
              <a:t>can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apply this information in my “teacher-life” and schedule a time with Eric to share my experiences.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295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239000" cy="533400"/>
          </a:xfrm>
        </p:spPr>
        <p:txBody>
          <a:bodyPr/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Neuro</a:t>
            </a:r>
            <a:r>
              <a:rPr lang="en-US" sz="4400" dirty="0" smtClean="0"/>
              <a:t> 5”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762000" y="1600200"/>
            <a:ext cx="708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3. How </a:t>
            </a:r>
            <a:r>
              <a:rPr lang="en-US" sz="4400" dirty="0">
                <a:solidFill>
                  <a:srgbClr val="FFFFFF"/>
                </a:solidFill>
              </a:rPr>
              <a:t>to help others see the future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5-01-13 at 9.29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6600"/>
            <a:ext cx="3589484" cy="2866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4114800"/>
            <a:ext cx="2819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Ladder </a:t>
            </a:r>
            <a:r>
              <a:rPr lang="en-US" sz="2400" dirty="0" smtClean="0">
                <a:solidFill>
                  <a:srgbClr val="FFFFFF"/>
                </a:solidFill>
              </a:rPr>
              <a:t>of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Intentional Speech </a:t>
            </a:r>
          </a:p>
        </p:txBody>
      </p:sp>
    </p:spTree>
    <p:extLst>
      <p:ext uri="{BB962C8B-B14F-4D97-AF65-F5344CB8AC3E}">
        <p14:creationId xmlns:p14="http://schemas.microsoft.com/office/powerpoint/2010/main" val="149168010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355600"/>
            <a:ext cx="8242300" cy="533400"/>
          </a:xfrm>
        </p:spPr>
        <p:txBody>
          <a:bodyPr/>
          <a:lstStyle/>
          <a:p>
            <a:r>
              <a:rPr lang="en-US" sz="3000" dirty="0" smtClean="0"/>
              <a:t>Ladder of Intentional Speech Patterns</a:t>
            </a:r>
            <a:endParaRPr lang="en-US" sz="3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7010400" cy="5943600"/>
          </a:xfrm>
          <a:ln>
            <a:solidFill>
              <a:srgbClr val="274E75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	     </a:t>
            </a:r>
          </a:p>
          <a:p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sz="1800" dirty="0" smtClean="0"/>
              <a:t>Promise	      I will,… I promise…, or I will commit to …</a:t>
            </a:r>
          </a:p>
          <a:p>
            <a:endParaRPr lang="en-US" sz="1800" dirty="0" smtClean="0"/>
          </a:p>
          <a:p>
            <a:r>
              <a:rPr lang="en-US" sz="1800" dirty="0"/>
              <a:t>	 </a:t>
            </a:r>
            <a:r>
              <a:rPr lang="en-US" sz="1800" dirty="0" smtClean="0"/>
              <a:t>      Plan	      I expect to …or I plan to…</a:t>
            </a:r>
          </a:p>
          <a:p>
            <a:endParaRPr lang="en-US" sz="1800" dirty="0" smtClean="0"/>
          </a:p>
          <a:p>
            <a:r>
              <a:rPr lang="en-US" sz="1800" dirty="0"/>
              <a:t>	 </a:t>
            </a:r>
            <a:r>
              <a:rPr lang="en-US" sz="1800" dirty="0" smtClean="0"/>
              <a:t>    Passion	      I desire to…  or my dream is to …</a:t>
            </a:r>
          </a:p>
          <a:p>
            <a:endParaRPr lang="en-US" sz="1800" dirty="0" smtClean="0"/>
          </a:p>
          <a:p>
            <a:r>
              <a:rPr lang="en-US" sz="1800" dirty="0"/>
              <a:t>	 </a:t>
            </a:r>
            <a:r>
              <a:rPr lang="en-US" sz="1800" dirty="0" smtClean="0"/>
              <a:t>  Preference	      I prefer to… or I want to…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Possibility	      I might…, I could…, or maybe I will …       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Obligation	      I should,…, I have to…, or I’d better..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sz="1400" dirty="0" smtClean="0"/>
              <a:t>Adapted from Dave Ellis (2000) Falling Awake</a:t>
            </a:r>
            <a:endParaRPr lang="en-US" sz="1400" dirty="0"/>
          </a:p>
        </p:txBody>
      </p:sp>
      <p:sp>
        <p:nvSpPr>
          <p:cNvPr id="4" name="Up Arrow 3"/>
          <p:cNvSpPr/>
          <p:nvPr/>
        </p:nvSpPr>
        <p:spPr>
          <a:xfrm>
            <a:off x="1994241" y="1536700"/>
            <a:ext cx="411369" cy="4982000"/>
          </a:xfrm>
          <a:prstGeom prst="upArrow">
            <a:avLst/>
          </a:prstGeom>
          <a:solidFill>
            <a:srgbClr val="274E75"/>
          </a:solidFill>
          <a:ln>
            <a:solidFill>
              <a:srgbClr val="274E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443345" y="1536700"/>
            <a:ext cx="411369" cy="4982000"/>
          </a:xfrm>
          <a:prstGeom prst="upArrow">
            <a:avLst/>
          </a:prstGeom>
          <a:solidFill>
            <a:srgbClr val="274E75"/>
          </a:solidFill>
          <a:ln>
            <a:solidFill>
              <a:srgbClr val="274E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35697" y="2361285"/>
            <a:ext cx="1377189" cy="0"/>
          </a:xfrm>
          <a:prstGeom prst="line">
            <a:avLst/>
          </a:prstGeom>
          <a:ln>
            <a:solidFill>
              <a:srgbClr val="274E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84276" y="3121892"/>
            <a:ext cx="1377189" cy="0"/>
          </a:xfrm>
          <a:prstGeom prst="line">
            <a:avLst/>
          </a:prstGeom>
          <a:ln>
            <a:solidFill>
              <a:srgbClr val="274E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84276" y="3864612"/>
            <a:ext cx="1377189" cy="0"/>
          </a:xfrm>
          <a:prstGeom prst="line">
            <a:avLst/>
          </a:prstGeom>
          <a:ln>
            <a:solidFill>
              <a:srgbClr val="274E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84276" y="4678886"/>
            <a:ext cx="1377189" cy="0"/>
          </a:xfrm>
          <a:prstGeom prst="line">
            <a:avLst/>
          </a:prstGeom>
          <a:ln>
            <a:solidFill>
              <a:srgbClr val="274E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84276" y="5439495"/>
            <a:ext cx="1377189" cy="0"/>
          </a:xfrm>
          <a:prstGeom prst="line">
            <a:avLst/>
          </a:prstGeom>
          <a:ln>
            <a:solidFill>
              <a:srgbClr val="274E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5697" y="6110661"/>
            <a:ext cx="1377189" cy="0"/>
          </a:xfrm>
          <a:prstGeom prst="line">
            <a:avLst/>
          </a:prstGeom>
          <a:ln>
            <a:solidFill>
              <a:srgbClr val="274E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5404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239000" cy="533400"/>
          </a:xfrm>
        </p:spPr>
        <p:txBody>
          <a:bodyPr/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Neuro</a:t>
            </a:r>
            <a:r>
              <a:rPr lang="en-US" sz="4400" dirty="0" smtClean="0"/>
              <a:t> 5”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762000" y="1600200"/>
            <a:ext cx="7086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4. How </a:t>
            </a:r>
            <a:r>
              <a:rPr lang="en-US" sz="4400" dirty="0">
                <a:solidFill>
                  <a:srgbClr val="FFFFFF"/>
                </a:solidFill>
              </a:rPr>
              <a:t>to regulate their own &amp; other’s emotions effectively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883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6096000"/>
            <a:ext cx="838200" cy="381000"/>
          </a:xfrm>
        </p:spPr>
        <p:txBody>
          <a:bodyPr/>
          <a:lstStyle/>
          <a:p>
            <a:r>
              <a:rPr lang="en-US" sz="1800" b="0" dirty="0" smtClean="0"/>
              <a:t>article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239000" cy="533400"/>
          </a:xfrm>
        </p:spPr>
        <p:txBody>
          <a:bodyPr/>
          <a:lstStyle/>
          <a:p>
            <a:r>
              <a:rPr lang="en-US" dirty="0" smtClean="0"/>
              <a:t>S.C.A.R.F. 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1600" dirty="0" smtClean="0"/>
              <a:t>from David Rock’s research</a:t>
            </a:r>
            <a:endParaRPr lang="en-US" sz="1600" dirty="0"/>
          </a:p>
        </p:txBody>
      </p:sp>
      <p:pic>
        <p:nvPicPr>
          <p:cNvPr id="5" name="Picture 1" descr="c:\Users\User\Pictures\CFR_Global_Logo_Final_square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1962134" cy="5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7" descr="smart_guy_teach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1" y="1828800"/>
            <a:ext cx="7989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PAGE ONE: SCARF</a:t>
            </a:r>
          </a:p>
          <a:p>
            <a:r>
              <a:rPr lang="en-US" sz="2800" dirty="0" smtClean="0"/>
              <a:t>Buddy read aloud OR read silently independently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40143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6096000"/>
            <a:ext cx="838200" cy="381000"/>
          </a:xfrm>
        </p:spPr>
        <p:txBody>
          <a:bodyPr/>
          <a:lstStyle/>
          <a:p>
            <a:r>
              <a:rPr lang="en-US" sz="1800" b="0" dirty="0" smtClean="0"/>
              <a:t>article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239000" cy="533400"/>
          </a:xfrm>
        </p:spPr>
        <p:txBody>
          <a:bodyPr/>
          <a:lstStyle/>
          <a:p>
            <a:r>
              <a:rPr lang="en-US" dirty="0" smtClean="0"/>
              <a:t>S.C.A.R.F. </a:t>
            </a:r>
            <a:r>
              <a:rPr lang="en-US" sz="1600" dirty="0" smtClean="0"/>
              <a:t>from David Rock’s research</a:t>
            </a:r>
            <a:endParaRPr lang="en-US" sz="1600" dirty="0"/>
          </a:p>
        </p:txBody>
      </p:sp>
      <p:pic>
        <p:nvPicPr>
          <p:cNvPr id="5" name="Picture 1" descr="c:\Users\User\Pictures\CFR_Global_Logo_Final_square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1962134" cy="5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676400"/>
            <a:ext cx="26033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tatus-</a:t>
            </a:r>
          </a:p>
          <a:p>
            <a:pPr algn="l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ertainty</a:t>
            </a:r>
          </a:p>
          <a:p>
            <a:pPr algn="l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utonomy</a:t>
            </a:r>
          </a:p>
          <a:p>
            <a:pPr algn="l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elatedness</a:t>
            </a:r>
          </a:p>
          <a:p>
            <a:pPr algn="l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airness</a:t>
            </a:r>
          </a:p>
          <a:p>
            <a:pPr algn="l"/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981200"/>
            <a:ext cx="734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One’s sense of importance/position relative to others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667000"/>
            <a:ext cx="537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One’s need for clarity, ability to predict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429000"/>
            <a:ext cx="422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Sense of control over own life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191000"/>
            <a:ext cx="640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One’s connection to and security with another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876800"/>
            <a:ext cx="636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Just and unbiased exchange between people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9995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239000" cy="533400"/>
          </a:xfrm>
        </p:spPr>
        <p:txBody>
          <a:bodyPr/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Neuro</a:t>
            </a:r>
            <a:r>
              <a:rPr lang="en-US" sz="4400" dirty="0" smtClean="0"/>
              <a:t> 5”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762000" y="1600200"/>
            <a:ext cx="708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5. How </a:t>
            </a:r>
            <a:r>
              <a:rPr lang="en-US" sz="4400" dirty="0">
                <a:solidFill>
                  <a:srgbClr val="FFFFFF"/>
                </a:solidFill>
              </a:rPr>
              <a:t>to have tough conversations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505200"/>
            <a:ext cx="3200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  Committed   Listening</a:t>
            </a:r>
            <a:endParaRPr lang="en-US" sz="3200" dirty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Intentional Language            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95067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33400"/>
          </a:xfrm>
        </p:spPr>
        <p:txBody>
          <a:bodyPr/>
          <a:lstStyle/>
          <a:p>
            <a:r>
              <a:rPr lang="en-US" dirty="0" smtClean="0"/>
              <a:t>Powerful Conversation Tools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315200" cy="4521143"/>
          </a:xfrm>
          <a:ln>
            <a:solidFill>
              <a:srgbClr val="A2C816"/>
            </a:solidFill>
          </a:ln>
        </p:spPr>
        <p:txBody>
          <a:bodyPr/>
          <a:lstStyle/>
          <a:p>
            <a:pPr>
              <a:buFont typeface="Arial"/>
              <a:buChar char="•"/>
            </a:pPr>
            <a:r>
              <a:rPr lang="en-US" sz="3200" dirty="0" smtClean="0"/>
              <a:t>Committed Listening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Pay attention to body language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Value silence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Listen w/o obligation to act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Avoid unproductive patterns of listening</a:t>
            </a:r>
          </a:p>
          <a:p>
            <a:pPr marL="457200" lvl="1" indent="0"/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Intentional Language            	</a:t>
            </a:r>
            <a:endParaRPr lang="en-US" sz="3200" dirty="0"/>
          </a:p>
          <a:p>
            <a:pPr lvl="1" indent="-342900">
              <a:buFont typeface="Arial"/>
              <a:buChar char="•"/>
            </a:pPr>
            <a:r>
              <a:rPr lang="en-US" sz="2000" dirty="0" smtClean="0"/>
              <a:t>Asking </a:t>
            </a:r>
            <a:r>
              <a:rPr lang="en-US" sz="2000" dirty="0"/>
              <a:t>Powerful Questions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Presuming Positive Intent &amp; Belief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Reflective Feedback</a:t>
            </a:r>
            <a:endParaRPr lang="en-US" sz="2000" dirty="0"/>
          </a:p>
          <a:p>
            <a:pPr lvl="1">
              <a:buFont typeface="Arial"/>
              <a:buChar char="•"/>
            </a:pPr>
            <a:endParaRPr lang="en-US" sz="2200" dirty="0"/>
          </a:p>
          <a:p>
            <a:pPr lvl="1">
              <a:buFont typeface="Arial"/>
              <a:buChar char="•"/>
            </a:pPr>
            <a:endParaRPr lang="en-US" sz="2200" dirty="0" smtClean="0"/>
          </a:p>
          <a:p>
            <a:pPr lvl="2">
              <a:buFont typeface="Arial"/>
              <a:buChar char="•"/>
            </a:pPr>
            <a:endParaRPr lang="en-US" sz="2000" dirty="0" smtClean="0"/>
          </a:p>
          <a:p>
            <a:pPr marL="0" indent="0"/>
            <a:endParaRPr lang="en-US" sz="2800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100" y="1473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8" name="Picture 1" descr="c:\Users\User\Pictures\CFR_Global_Logo_Final_square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962134" cy="5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8" descr="smart_guy_think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218373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724400"/>
            <a:ext cx="215709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37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Iceberg Model 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981200"/>
            <a:ext cx="5855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you want to improve performance,</a:t>
            </a:r>
          </a:p>
          <a:p>
            <a:r>
              <a:rPr lang="en-US" sz="3200" b="1" dirty="0" smtClean="0"/>
              <a:t> the most effective way to do this is to</a:t>
            </a:r>
          </a:p>
          <a:p>
            <a:r>
              <a:rPr lang="en-US" sz="3200" b="1" dirty="0" smtClean="0"/>
              <a:t> start at the bottom- </a:t>
            </a:r>
          </a:p>
          <a:p>
            <a:r>
              <a:rPr lang="en-US" sz="3200" b="1" dirty="0" smtClean="0"/>
              <a:t>to improve thinking.</a:t>
            </a:r>
            <a:endParaRPr lang="en-US" sz="3200" b="1" dirty="0"/>
          </a:p>
        </p:txBody>
      </p:sp>
      <p:pic>
        <p:nvPicPr>
          <p:cNvPr id="4" name="Picture 3" descr="Screen Shot 2015-01-12 at 10.46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286108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981200"/>
            <a:ext cx="233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Performance/Results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505200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Behavior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20775402">
            <a:off x="6419872" y="4414855"/>
            <a:ext cx="130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THINKING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644322">
            <a:off x="6880796" y="5073332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FEELINGS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03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dirty="0" smtClean="0"/>
              <a:t>Today’s Learning Intentions</a:t>
            </a:r>
            <a:endParaRPr lang="en-US" sz="1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987800"/>
            <a:ext cx="2362200" cy="2641599"/>
          </a:xfrm>
        </p:spPr>
        <p:txBody>
          <a:bodyPr/>
          <a:lstStyle/>
          <a:p>
            <a:pPr marL="0" indent="0"/>
            <a:endParaRPr lang="en-US" dirty="0" smtClean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458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/>
              <a:t> By the end of our time together …..</a:t>
            </a:r>
          </a:p>
          <a:p>
            <a:pPr algn="l"/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I will have a basic understanding of </a:t>
            </a:r>
            <a:r>
              <a:rPr lang="en-US" sz="2400" b="1" dirty="0" err="1" smtClean="0">
                <a:solidFill>
                  <a:srgbClr val="FFFFFF"/>
                </a:solidFill>
              </a:rPr>
              <a:t>neuroleadership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know when it’s most beneficial to interact with staff as a supervisor, a mentor, and a coach.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I will identify at least 2 coaching skills/components that will become part of my communication skill repertoire.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apply this information in my “teacher-life” and schedule a time with Eric to share my experiences.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708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54864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0" dirty="0" smtClean="0"/>
              <a:t>What are some non-verbal cues that indicate you are listening….. and being listened to? </a:t>
            </a:r>
          </a:p>
          <a:p>
            <a:endParaRPr lang="en-US" sz="2400" b="0" dirty="0"/>
          </a:p>
          <a:p>
            <a:r>
              <a:rPr lang="en-US" sz="2400" b="0" dirty="0" smtClean="0"/>
              <a:t>What about cues that show someone is NOT Listening?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65" y="457200"/>
            <a:ext cx="8231836" cy="533400"/>
          </a:xfrm>
        </p:spPr>
        <p:txBody>
          <a:bodyPr/>
          <a:lstStyle/>
          <a:p>
            <a:r>
              <a:rPr lang="en-US" dirty="0" smtClean="0"/>
              <a:t>Body Language and Nonverbal Cues</a:t>
            </a:r>
            <a:endParaRPr lang="en-US" dirty="0"/>
          </a:p>
        </p:txBody>
      </p:sp>
      <p:pic>
        <p:nvPicPr>
          <p:cNvPr id="5" name="Picture 1" descr="c:\Users\User\Pictures\CFR_Global_Logo_Final_square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1962134" cy="5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7" descr="smart_guy_teach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5066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/>
          <a:lstStyle/>
          <a:p>
            <a:r>
              <a:rPr lang="en-US" dirty="0" smtClean="0"/>
              <a:t>Success Criteria: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 smtClean="0"/>
              <a:t>		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676400"/>
            <a:ext cx="8915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I know I am a successful learner when:</a:t>
            </a:r>
          </a:p>
          <a:p>
            <a:endParaRPr lang="en-US" sz="3200" dirty="0"/>
          </a:p>
          <a:p>
            <a:r>
              <a:rPr lang="en-US" sz="2800" dirty="0" smtClean="0">
                <a:solidFill>
                  <a:srgbClr val="FFFFFF"/>
                </a:solidFill>
              </a:rPr>
              <a:t>I explain, citing at least 2 reasons, when  </a:t>
            </a:r>
            <a:r>
              <a:rPr lang="en-US" sz="2800" dirty="0">
                <a:solidFill>
                  <a:srgbClr val="FFFFFF"/>
                </a:solidFill>
              </a:rPr>
              <a:t>it’s appropriate </a:t>
            </a:r>
            <a:r>
              <a:rPr lang="en-US" sz="2800" dirty="0" smtClean="0">
                <a:solidFill>
                  <a:srgbClr val="FFFFFF"/>
                </a:solidFill>
              </a:rPr>
              <a:t>to act in the role of </a:t>
            </a:r>
            <a:r>
              <a:rPr lang="en-US" sz="2800" dirty="0">
                <a:solidFill>
                  <a:srgbClr val="FFFFFF"/>
                </a:solidFill>
              </a:rPr>
              <a:t>a supervisor, a mentor, and a </a:t>
            </a:r>
            <a:r>
              <a:rPr lang="en-US" sz="2800" dirty="0" smtClean="0">
                <a:solidFill>
                  <a:srgbClr val="FFFFFF"/>
                </a:solidFill>
              </a:rPr>
              <a:t>coach, based on my knowledge of neuroscience.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I </a:t>
            </a:r>
            <a:r>
              <a:rPr lang="en-US" sz="2800" dirty="0" smtClean="0">
                <a:solidFill>
                  <a:srgbClr val="FFFFFF"/>
                </a:solidFill>
              </a:rPr>
              <a:t>create an experiment/opportunity </a:t>
            </a:r>
            <a:r>
              <a:rPr lang="en-US" sz="2800" dirty="0">
                <a:solidFill>
                  <a:srgbClr val="FFFFFF"/>
                </a:solidFill>
              </a:rPr>
              <a:t>for applying this information and schedule a time </a:t>
            </a:r>
            <a:r>
              <a:rPr lang="en-US" sz="2800" dirty="0" smtClean="0">
                <a:solidFill>
                  <a:srgbClr val="FFFFFF"/>
                </a:solidFill>
              </a:rPr>
              <a:t>(face to face, email or phone call) with </a:t>
            </a:r>
            <a:r>
              <a:rPr lang="en-US" sz="2800" dirty="0">
                <a:solidFill>
                  <a:srgbClr val="FFFFFF"/>
                </a:solidFill>
              </a:rPr>
              <a:t>Eric to share the </a:t>
            </a:r>
            <a:r>
              <a:rPr lang="en-US" sz="2800" dirty="0" smtClean="0">
                <a:solidFill>
                  <a:srgbClr val="FFFFFF"/>
                </a:solidFill>
              </a:rPr>
              <a:t>results of my experiment.     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67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67658"/>
            <a:ext cx="7315200" cy="5486400"/>
          </a:xfrm>
        </p:spPr>
        <p:txBody>
          <a:bodyPr/>
          <a:lstStyle/>
          <a:p>
            <a:r>
              <a:rPr lang="en-US" sz="4000" dirty="0" smtClean="0"/>
              <a:t>W.A.I.T.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h    m       a			NO ADVICE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y               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k                   </a:t>
            </a:r>
            <a:endParaRPr lang="en-US" sz="36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g</a:t>
            </a:r>
            <a:endParaRPr lang="en-US" sz="2400" dirty="0"/>
          </a:p>
          <a:p>
            <a:r>
              <a:rPr lang="en-US" sz="3600" dirty="0" smtClean="0"/>
              <a:t>				S.E.E.</a:t>
            </a:r>
          </a:p>
          <a:p>
            <a:r>
              <a:rPr lang="en-US" sz="2800" dirty="0" smtClean="0"/>
              <a:t>		</a:t>
            </a:r>
            <a:r>
              <a:rPr lang="en-US" sz="4000" dirty="0" smtClean="0"/>
              <a:t>&amp;</a:t>
            </a:r>
            <a:r>
              <a:rPr lang="en-US" sz="2800" dirty="0" smtClean="0"/>
              <a:t>	Stop Explaining Everything</a:t>
            </a:r>
          </a:p>
          <a:p>
            <a:pPr algn="r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Silence</a:t>
            </a:r>
            <a:endParaRPr lang="en-US" dirty="0"/>
          </a:p>
        </p:txBody>
      </p:sp>
      <p:sp>
        <p:nvSpPr>
          <p:cNvPr id="5" name="&quot;No&quot; Symbol 4"/>
          <p:cNvSpPr/>
          <p:nvPr/>
        </p:nvSpPr>
        <p:spPr>
          <a:xfrm>
            <a:off x="4953000" y="1524000"/>
            <a:ext cx="2415238" cy="2282512"/>
          </a:xfrm>
          <a:prstGeom prst="noSmoking">
            <a:avLst/>
          </a:prstGeom>
          <a:solidFill>
            <a:schemeClr val="accent2">
              <a:lumMod val="75000"/>
              <a:alpha val="43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282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315200" cy="5486400"/>
          </a:xfrm>
        </p:spPr>
        <p:txBody>
          <a:bodyPr/>
          <a:lstStyle/>
          <a:p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When others share with us, they are not automatically asking us for a response</a:t>
            </a:r>
          </a:p>
          <a:p>
            <a:endParaRPr lang="en-US" sz="3600" dirty="0">
              <a:solidFill>
                <a:srgbClr val="274E75"/>
              </a:solidFill>
            </a:endParaRPr>
          </a:p>
          <a:p>
            <a:r>
              <a:rPr lang="en-US" sz="3600" dirty="0" smtClean="0">
                <a:solidFill>
                  <a:srgbClr val="274E75"/>
                </a:solidFill>
              </a:rPr>
              <a:t>				</a:t>
            </a:r>
          </a:p>
          <a:p>
            <a:r>
              <a:rPr lang="en-US" sz="3600" dirty="0">
                <a:solidFill>
                  <a:srgbClr val="274E75"/>
                </a:solidFill>
              </a:rPr>
              <a:t>	</a:t>
            </a:r>
            <a:r>
              <a:rPr lang="en-US" sz="3600" dirty="0" smtClean="0">
                <a:solidFill>
                  <a:srgbClr val="274E75"/>
                </a:solidFill>
              </a:rPr>
              <a:t>			</a:t>
            </a:r>
            <a:r>
              <a:rPr lang="en-US" sz="2800" dirty="0" err="1" smtClean="0">
                <a:solidFill>
                  <a:srgbClr val="274E75"/>
                </a:solidFill>
              </a:rPr>
              <a:t>Dorice’s</a:t>
            </a:r>
            <a:r>
              <a:rPr lang="en-US" sz="2800" dirty="0" smtClean="0">
                <a:solidFill>
                  <a:srgbClr val="274E75"/>
                </a:solidFill>
              </a:rPr>
              <a:t> story </a:t>
            </a:r>
            <a:r>
              <a:rPr lang="en-US" sz="3600" dirty="0" smtClean="0"/>
              <a:t>	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without obligation to act</a:t>
            </a:r>
          </a:p>
        </p:txBody>
      </p:sp>
      <p:pic>
        <p:nvPicPr>
          <p:cNvPr id="5" name="Picture 4" descr="photo-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2001258" cy="2933725"/>
          </a:xfrm>
          <a:prstGeom prst="rect">
            <a:avLst/>
          </a:prstGeom>
        </p:spPr>
      </p:pic>
      <p:pic>
        <p:nvPicPr>
          <p:cNvPr id="6" name="Picture 288" descr="smart_guy_think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819400"/>
            <a:ext cx="254768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7373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dirty="0" smtClean="0"/>
              <a:t>Today’s Learning Intentions</a:t>
            </a:r>
            <a:endParaRPr lang="en-US" sz="1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987800"/>
            <a:ext cx="2362200" cy="2641599"/>
          </a:xfrm>
        </p:spPr>
        <p:txBody>
          <a:bodyPr/>
          <a:lstStyle/>
          <a:p>
            <a:pPr marL="0" indent="0"/>
            <a:endParaRPr lang="en-US" dirty="0" smtClean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/>
              <a:t> By the end of our time together …..</a:t>
            </a:r>
          </a:p>
          <a:p>
            <a:pPr algn="l"/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have a basic understanding of </a:t>
            </a:r>
            <a:r>
              <a:rPr lang="en-US" dirty="0" err="1" smtClean="0">
                <a:solidFill>
                  <a:srgbClr val="FFFFFF"/>
                </a:solidFill>
              </a:rPr>
              <a:t>neuroleadership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know when it’s most beneficial to interact with staff as a supervisor, a mentor, and a coach.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I will identify at least 2 coaching skills/components that will become part of my communication skill repertoire.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apply this information in my “teacher-life” and schedule a time with Eric to share my experiences</a:t>
            </a:r>
            <a:r>
              <a:rPr lang="en-US" sz="2400" dirty="0" smtClean="0">
                <a:solidFill>
                  <a:srgbClr val="FFFFFF"/>
                </a:solidFill>
              </a:rPr>
              <a:t>.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5185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9144000" cy="609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82" descr="chal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4432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4478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Let’s watch this cool video about LISTENING and ASKING QUESTIONS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81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Golfing Coach Video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http://www.performanceconsultants.com/coaching-versus-</a:t>
            </a:r>
            <a:r>
              <a:rPr lang="en-US" dirty="0" smtClean="0">
                <a:hlinkClick r:id="rId4"/>
              </a:rPr>
              <a:t>instruction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08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Think about……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81000"/>
            <a:ext cx="9067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200" dirty="0" smtClean="0"/>
              <a:t>these questions as you watch the video: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633" y="2748419"/>
            <a:ext cx="8244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400" dirty="0" smtClean="0"/>
              <a:t>Identify the differences in styles of the “instructor” and the “coach”</a:t>
            </a:r>
          </a:p>
          <a:p>
            <a:pPr marL="342900" indent="-342900" algn="l">
              <a:buAutoNum type="arabicPeriod"/>
            </a:pPr>
            <a:endParaRPr lang="en-US" sz="2400" dirty="0"/>
          </a:p>
          <a:p>
            <a:pPr marL="342900" indent="-342900" algn="l">
              <a:buAutoNum type="arabicPeriod"/>
            </a:pPr>
            <a:r>
              <a:rPr lang="en-US" sz="2400" dirty="0" smtClean="0"/>
              <a:t>How might you compare this golf lesson to a classroom observation and a post-observation conference?</a:t>
            </a:r>
          </a:p>
          <a:p>
            <a:pPr marL="342900" indent="-342900" algn="l">
              <a:buAutoNum type="arabicPeriod"/>
            </a:pPr>
            <a:endParaRPr lang="en-US" sz="2400" dirty="0"/>
          </a:p>
          <a:p>
            <a:pPr marL="342900" indent="-342900" algn="l">
              <a:buAutoNum type="arabicPeriod"/>
            </a:pPr>
            <a:r>
              <a:rPr lang="en-US" sz="2400" dirty="0" smtClean="0"/>
              <a:t>What are your take-</a:t>
            </a:r>
            <a:r>
              <a:rPr lang="en-US" sz="2400" dirty="0" err="1" smtClean="0"/>
              <a:t>aways</a:t>
            </a:r>
            <a:r>
              <a:rPr lang="en-US" sz="2400" dirty="0" smtClean="0"/>
              <a:t> as a upcoming administrator?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84475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55600"/>
            <a:ext cx="7886700" cy="533400"/>
          </a:xfrm>
        </p:spPr>
        <p:txBody>
          <a:bodyPr/>
          <a:lstStyle/>
          <a:p>
            <a:r>
              <a:rPr lang="en-US" dirty="0" smtClean="0"/>
              <a:t>Asking Powerful Questions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9884" cy="5486400"/>
          </a:xfrm>
        </p:spPr>
        <p:txBody>
          <a:bodyPr/>
          <a:lstStyle/>
          <a:p>
            <a:pPr indent="63500"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ask questions as a coach?</a:t>
            </a:r>
          </a:p>
          <a:p>
            <a:pPr indent="6350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274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b="1" dirty="0">
                <a:solidFill>
                  <a:srgbClr val="274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clarity</a:t>
            </a:r>
          </a:p>
          <a:p>
            <a:pPr marL="857250" lvl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generating possibilities</a:t>
            </a:r>
          </a:p>
          <a:p>
            <a:pPr marL="857250" lvl="1">
              <a:defRPr/>
            </a:pPr>
            <a:r>
              <a:rPr lang="en-US" sz="2800" b="1" dirty="0">
                <a:solidFill>
                  <a:srgbClr val="274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awareness of something</a:t>
            </a:r>
          </a:p>
          <a:p>
            <a:pPr marL="857250" lvl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encourage inquiry and decision making</a:t>
            </a:r>
          </a:p>
          <a:p>
            <a:pPr marL="857250" lvl="1">
              <a:defRPr/>
            </a:pP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1">
              <a:defRPr/>
            </a:pPr>
            <a:r>
              <a:rPr lang="en-US" sz="2800" b="1" dirty="0">
                <a:solidFill>
                  <a:srgbClr val="274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“Reflection precedes insight !”</a:t>
            </a:r>
            <a:endParaRPr lang="en-US" sz="2800" dirty="0">
              <a:solidFill>
                <a:srgbClr val="274E75"/>
              </a:solidFill>
            </a:endParaRPr>
          </a:p>
        </p:txBody>
      </p:sp>
      <p:pic>
        <p:nvPicPr>
          <p:cNvPr id="5" name="Picture 211" descr="Z:\newtek\_backgrounds_1.02\Tim\powerpoint templates\101-120\crazy_coach\elements\coach_with_football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3327" y="4516862"/>
            <a:ext cx="111072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6637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55600"/>
            <a:ext cx="7886700" cy="533400"/>
          </a:xfrm>
        </p:spPr>
        <p:txBody>
          <a:bodyPr/>
          <a:lstStyle/>
          <a:p>
            <a:r>
              <a:rPr lang="en-US" dirty="0" smtClean="0"/>
              <a:t>Asking Powerful Questions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5952392" cy="29718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tell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274E7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denies or negates another’s intelligence.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ask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274E7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honors it.”</a:t>
            </a:r>
          </a:p>
          <a:p>
            <a:pPr algn="ctr">
              <a:defRPr/>
            </a:pP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b="1" dirty="0">
                <a:solidFill>
                  <a:srgbClr val="274E7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Sir John Whitmore</a:t>
            </a:r>
          </a:p>
          <a:p>
            <a:pPr indent="63500">
              <a:defRPr/>
            </a:pPr>
            <a:endParaRPr lang="en-US" sz="2800" dirty="0">
              <a:solidFill>
                <a:srgbClr val="274E75"/>
              </a:solidFill>
            </a:endParaRPr>
          </a:p>
        </p:txBody>
      </p:sp>
      <p:pic>
        <p:nvPicPr>
          <p:cNvPr id="7" name="Picture 13" descr="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47800"/>
            <a:ext cx="2209800" cy="46918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41918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dirty="0" smtClean="0"/>
              <a:t>Today’s Learning Intentions</a:t>
            </a:r>
            <a:endParaRPr lang="en-US" sz="1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987800"/>
            <a:ext cx="2362200" cy="2641599"/>
          </a:xfrm>
        </p:spPr>
        <p:txBody>
          <a:bodyPr/>
          <a:lstStyle/>
          <a:p>
            <a:pPr marL="0" indent="0"/>
            <a:endParaRPr lang="en-US" dirty="0" smtClean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/>
              <a:t> By the end of our time together …..</a:t>
            </a:r>
          </a:p>
          <a:p>
            <a:pPr algn="l"/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have a basic understanding of </a:t>
            </a:r>
            <a:r>
              <a:rPr lang="en-US" dirty="0" err="1" smtClean="0">
                <a:solidFill>
                  <a:srgbClr val="FFFFFF"/>
                </a:solidFill>
              </a:rPr>
              <a:t>neuroleadership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know when it’s most beneficial to interact with staff as a supervisor, a mentor, and a coach.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I will identify at least 2 coaching skills/components that will become part of my communication skill repertoire.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apply this information in my “teacher-life” and schedule a time with Eric to share my experiences</a:t>
            </a:r>
            <a:r>
              <a:rPr lang="en-US" sz="2400" dirty="0" smtClean="0">
                <a:solidFill>
                  <a:srgbClr val="FFFFFF"/>
                </a:solidFill>
              </a:rPr>
              <a:t>.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9469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	</a:t>
            </a:r>
            <a:r>
              <a:rPr lang="en-US" sz="2400" dirty="0" smtClean="0"/>
              <a:t>“When coaches take on the mindset of listening deeply for the needs of teachers, without judgment or intimidation, and when they show up with a mindful awareness of all that is possible in a coaching moment, coaches can generate amazing transformations (in teachers) in relatively short periods of time.”  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		</a:t>
            </a:r>
          </a:p>
          <a:p>
            <a:r>
              <a:rPr lang="en-US" sz="1800" dirty="0" smtClean="0"/>
              <a:t>				Bob </a:t>
            </a:r>
            <a:r>
              <a:rPr lang="en-US" sz="1800" dirty="0"/>
              <a:t>and Megan </a:t>
            </a:r>
            <a:r>
              <a:rPr lang="en-US" sz="1800" dirty="0" err="1"/>
              <a:t>Tschannen</a:t>
            </a:r>
            <a:r>
              <a:rPr lang="en-US" sz="1800" dirty="0"/>
              <a:t>-Moran</a:t>
            </a:r>
          </a:p>
          <a:p>
            <a:r>
              <a:rPr lang="en-US" sz="1800" dirty="0"/>
              <a:t>		       </a:t>
            </a:r>
            <a:r>
              <a:rPr lang="en-US" sz="1800" dirty="0" smtClean="0"/>
              <a:t>                        </a:t>
            </a:r>
            <a:r>
              <a:rPr lang="en-US" sz="1800" u="sng" dirty="0" smtClean="0"/>
              <a:t>Evocative </a:t>
            </a:r>
            <a:r>
              <a:rPr lang="en-US" sz="1800" u="sng" dirty="0"/>
              <a:t>Coaching (2010) </a:t>
            </a:r>
            <a:r>
              <a:rPr lang="en-US" sz="1800" dirty="0"/>
              <a:t>p</a:t>
            </a:r>
            <a:r>
              <a:rPr lang="en-US" sz="1800" dirty="0" smtClean="0"/>
              <a:t>.28 </a:t>
            </a:r>
            <a:endParaRPr lang="en-US" sz="1800" dirty="0"/>
          </a:p>
          <a:p>
            <a:endParaRPr lang="en-US" sz="3600" dirty="0" smtClean="0"/>
          </a:p>
          <a:p>
            <a:pPr algn="r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23865" cy="533400"/>
          </a:xfrm>
        </p:spPr>
        <p:txBody>
          <a:bodyPr/>
          <a:lstStyle/>
          <a:p>
            <a:r>
              <a:rPr lang="en-US" dirty="0" smtClean="0"/>
              <a:t>Creating a Coaching Relationship</a:t>
            </a:r>
            <a:endParaRPr lang="en-US" dirty="0"/>
          </a:p>
        </p:txBody>
      </p:sp>
      <p:pic>
        <p:nvPicPr>
          <p:cNvPr id="4" name="Picture 3" descr="Screen Shot 2014-07-11 at 11.09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24400"/>
            <a:ext cx="1646483" cy="5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811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533400"/>
          </a:xfrm>
        </p:spPr>
        <p:txBody>
          <a:bodyPr/>
          <a:lstStyle/>
          <a:p>
            <a:r>
              <a:rPr lang="en-US" dirty="0" smtClean="0"/>
              <a:t>LEADERSHIP PRACTICES CONTINUUM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Screen shot 2012-02-07 at 1.41.51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31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creen shot 2012-02-07 at 1.33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7541737" cy="21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480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9144000" cy="609600"/>
          </a:xfrm>
        </p:spPr>
        <p:txBody>
          <a:bodyPr/>
          <a:lstStyle/>
          <a:p>
            <a:r>
              <a:rPr lang="en-US" dirty="0" smtClean="0"/>
              <a:t>How are we doing Kyle?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13" descr="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2209800" cy="46918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7900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dirty="0" smtClean="0"/>
              <a:t>Today’s Learning Intentions</a:t>
            </a:r>
            <a:endParaRPr lang="en-US" sz="1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987800"/>
            <a:ext cx="2362200" cy="2641599"/>
          </a:xfrm>
        </p:spPr>
        <p:txBody>
          <a:bodyPr/>
          <a:lstStyle/>
          <a:p>
            <a:pPr marL="0" indent="0"/>
            <a:endParaRPr lang="en-US" dirty="0" smtClean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/>
              <a:t> By the end of our time together …..</a:t>
            </a:r>
          </a:p>
          <a:p>
            <a:pPr algn="l"/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have a basic understanding of </a:t>
            </a:r>
            <a:r>
              <a:rPr lang="en-US" dirty="0" err="1" smtClean="0">
                <a:solidFill>
                  <a:srgbClr val="FFFFFF"/>
                </a:solidFill>
              </a:rPr>
              <a:t>neuroleadership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know when it’s most beneficial to interact with staff as a supervisor, a mentor, and a coach.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I will identify at least 2 coaching skills/components that will become part of my communication skill repertoire.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apply this information in my “teacher-life” and schedule a time with Eric to share my experiences</a:t>
            </a:r>
            <a:r>
              <a:rPr lang="en-US" sz="2400" dirty="0" smtClean="0">
                <a:solidFill>
                  <a:srgbClr val="FFFFFF"/>
                </a:solidFill>
              </a:rPr>
              <a:t>.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000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609600"/>
          </a:xfrm>
        </p:spPr>
        <p:txBody>
          <a:bodyPr/>
          <a:lstStyle/>
          <a:p>
            <a:r>
              <a:rPr lang="en-US" dirty="0" smtClean="0"/>
              <a:t>The Leadership</a:t>
            </a:r>
            <a:br>
              <a:rPr lang="en-US" dirty="0" smtClean="0"/>
            </a:br>
            <a:r>
              <a:rPr lang="en-US" dirty="0" smtClean="0"/>
              <a:t>Continuum</a:t>
            </a: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8580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Supervision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Mentor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Coaching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pic>
        <p:nvPicPr>
          <p:cNvPr id="72722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734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090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533400"/>
          </a:xfrm>
        </p:spPr>
        <p:txBody>
          <a:bodyPr/>
          <a:lstStyle/>
          <a:p>
            <a:r>
              <a:rPr lang="en-US" dirty="0" smtClean="0"/>
              <a:t>LEADERSHIP PRACTICES CONTINUUM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Screen shot 2012-02-07 at 1.41.51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31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creen shot 2012-02-07 at 1.33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7541737" cy="21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1572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533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Think about….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876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                                                             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8288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principals/bosses did you ENJOY as a teacher/employee?</a:t>
            </a:r>
          </a:p>
          <a:p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endParaRPr lang="en-US" sz="2400" b="1" dirty="0"/>
          </a:p>
          <a:p>
            <a:r>
              <a:rPr lang="en-US" sz="2400" b="1" dirty="0" smtClean="0"/>
              <a:t>Which principals/bosses did you DREAD as a teacher/employee?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Identify their leadership style.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endParaRPr lang="en-US" sz="2400" b="1" dirty="0"/>
          </a:p>
          <a:p>
            <a:r>
              <a:rPr lang="en-US" sz="2400" b="1" dirty="0" smtClean="0"/>
              <a:t>How did you react to your “favorite”  leaders &amp; why?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5126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533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SUPERVISING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2-02-07 at 5.16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17357"/>
            <a:ext cx="2971800" cy="256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038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leader gives advice, tells people what to do, solves peoples problems, or asks </a:t>
            </a:r>
            <a:r>
              <a:rPr lang="en-US" i="1" dirty="0" smtClean="0">
                <a:solidFill>
                  <a:schemeClr val="tx2"/>
                </a:solidFill>
              </a:rPr>
              <a:t>loaded questions  </a:t>
            </a:r>
            <a:r>
              <a:rPr lang="en-US" dirty="0" smtClean="0">
                <a:solidFill>
                  <a:schemeClr val="tx2"/>
                </a:solidFill>
              </a:rPr>
              <a:t>like …</a:t>
            </a:r>
            <a:r>
              <a:rPr lang="ja-JP" altLang="en-US" smtClean="0">
                <a:solidFill>
                  <a:schemeClr val="tx2"/>
                </a:solidFill>
              </a:rPr>
              <a:t>”</a:t>
            </a:r>
            <a:r>
              <a:rPr lang="en-US" dirty="0" smtClean="0">
                <a:solidFill>
                  <a:schemeClr val="tx2"/>
                </a:solidFill>
              </a:rPr>
              <a:t>Well, have you thought about…?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8768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                                                                         </a:t>
            </a:r>
            <a:r>
              <a:rPr lang="ja-JP" altLang="en-US" sz="1100" smtClean="0"/>
              <a:t>“</a:t>
            </a:r>
            <a:r>
              <a:rPr lang="en-US" sz="1100" dirty="0" smtClean="0"/>
              <a:t>Leadership Practices Accelerate into High Speed</a:t>
            </a:r>
            <a:r>
              <a:rPr lang="ja-JP" altLang="en-US" sz="1100" smtClean="0"/>
              <a:t>”</a:t>
            </a:r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Supervision has always been a staple in a leader’s repertoire of skills and routines. However, as the role of being a leader has evolved over time, </a:t>
            </a:r>
            <a:r>
              <a:rPr lang="en-US" i="1" dirty="0" smtClean="0">
                <a:solidFill>
                  <a:schemeClr val="tx2"/>
                </a:solidFill>
              </a:rPr>
              <a:t>supervising</a:t>
            </a:r>
            <a:r>
              <a:rPr lang="en-US" dirty="0" smtClean="0">
                <a:solidFill>
                  <a:schemeClr val="tx2"/>
                </a:solidFill>
              </a:rPr>
              <a:t> individuals is viewed as a low level action in comparison to mentoring and coaching responses.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811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533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MENTORING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2-02-07 at 5.2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2499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862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mentor is an experienced role model who guides the professional development of a less experienced protégé.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				</a:t>
            </a:r>
            <a:r>
              <a:rPr lang="en-US" sz="1100" dirty="0" smtClean="0">
                <a:solidFill>
                  <a:schemeClr val="tx2"/>
                </a:solidFill>
              </a:rPr>
              <a:t>*NAESP Leadership Immersion Handbook </a:t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 the field of education, mentors have been a part of the professional culture for decades. Typically, mentors are assigned to first year and novice principals in order to support and pass on their knowledge from previous experiences.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4811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COACHING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Screen shot 2012-02-07 at 1.33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6799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3886200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ja-JP" altLang="en-US" dirty="0" smtClean="0"/>
              <a:t>“</a:t>
            </a:r>
            <a:r>
              <a:rPr lang="en-US" dirty="0" smtClean="0"/>
              <a:t>The coaching zone should be the first option leaders use when they work with others. Only after they find that a person is a novice or lacks experience should they move back to the mentoring zone. The supervisory zone should be reserved for those few staff members who challenge authority or blatantly disregard policy.</a:t>
            </a:r>
            <a:r>
              <a:rPr lang="ja-JP" altLang="en-US" dirty="0" smtClean="0"/>
              <a:t>”</a:t>
            </a:r>
            <a:endParaRPr lang="en-US" dirty="0" smtClean="0"/>
          </a:p>
          <a:p>
            <a:r>
              <a:rPr lang="en-US" dirty="0" smtClean="0"/>
              <a:t>        </a:t>
            </a:r>
          </a:p>
          <a:p>
            <a:endParaRPr lang="en-US" sz="1200" dirty="0" smtClean="0"/>
          </a:p>
          <a:p>
            <a:r>
              <a:rPr lang="en-US" sz="1200" dirty="0" smtClean="0"/>
              <a:t>		                                           </a:t>
            </a:r>
            <a:r>
              <a:rPr lang="en-US" sz="1200" dirty="0" err="1" smtClean="0"/>
              <a:t>Dori</a:t>
            </a:r>
            <a:r>
              <a:rPr lang="en-US" sz="1200" dirty="0" smtClean="0"/>
              <a:t> Novak, </a:t>
            </a:r>
            <a:r>
              <a:rPr lang="en-US" sz="1200" dirty="0" err="1" smtClean="0"/>
              <a:t>Marceta</a:t>
            </a:r>
            <a:r>
              <a:rPr lang="en-US" sz="1200" dirty="0" smtClean="0"/>
              <a:t> Reilly and Diana Williams, 2010.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04811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Coaching Cheat Sheet</a:t>
            </a:r>
            <a:endParaRPr lang="en-US" dirty="0">
              <a:latin typeface="+mn-lt"/>
            </a:endParaRPr>
          </a:p>
        </p:txBody>
      </p:sp>
      <p:pic>
        <p:nvPicPr>
          <p:cNvPr id="2" name="Picture 1" descr="5 - Coaching Cheat Sheet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" y="-26814"/>
            <a:ext cx="10363200" cy="134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67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5334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+mn-lt"/>
              </a:rPr>
              <a:t>PROBLEM FOCUSED  VS.  SOLUTION FOCUSED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4267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Why didn’t you hit your targets?</a:t>
            </a: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Why did this happen?</a:t>
            </a: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Why do you think you struggle with this?</a:t>
            </a: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Who’s responsible for this?</a:t>
            </a:r>
          </a:p>
          <a:p>
            <a:pPr marL="285750" indent="-285750" algn="l">
              <a:buFont typeface="Arial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Why isn’t this working?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8106" y="1600200"/>
            <a:ext cx="4876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What do you need to do next time to hit your targets?</a:t>
            </a:r>
          </a:p>
          <a:p>
            <a:pPr marL="342900" indent="-342900" algn="l">
              <a:buFont typeface="Arial"/>
              <a:buChar char="•"/>
            </a:pPr>
            <a:endParaRPr lang="en-US" sz="2400" dirty="0">
              <a:solidFill>
                <a:srgbClr val="008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What do you want to achieve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</a:p>
          <a:p>
            <a:pPr marL="342900" indent="-342900" algn="l">
              <a:buFont typeface="Arial"/>
              <a:buChar char="•"/>
            </a:pPr>
            <a:endParaRPr lang="en-US" sz="2400" dirty="0">
              <a:solidFill>
                <a:srgbClr val="008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What are ways you are wanting to develop strength in this area?</a:t>
            </a:r>
          </a:p>
          <a:p>
            <a:pPr marL="342900" indent="-342900" algn="l">
              <a:buFont typeface="Arial"/>
              <a:buChar char="•"/>
            </a:pPr>
            <a:endParaRPr lang="en-US" sz="2400" dirty="0">
              <a:solidFill>
                <a:srgbClr val="008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Who can achieve this?</a:t>
            </a:r>
          </a:p>
          <a:p>
            <a:pPr marL="342900" indent="-342900" algn="l">
              <a:buFont typeface="Arial"/>
              <a:buChar char="•"/>
            </a:pPr>
            <a:endParaRPr lang="en-US" sz="2400" dirty="0">
              <a:solidFill>
                <a:srgbClr val="008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What next steps do we need to put in place to make this work? </a:t>
            </a:r>
            <a:endParaRPr lang="en-US" sz="2400" dirty="0">
              <a:solidFill>
                <a:srgbClr val="008000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8000"/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417459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dirty="0" smtClean="0"/>
              <a:t>Assess your knowledge level: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3117047"/>
            <a:ext cx="7315200" cy="1397351"/>
          </a:xfrm>
        </p:spPr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		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486400"/>
            <a:ext cx="701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http://answergarden.ch/view/134204 </a:t>
            </a:r>
            <a:r>
              <a:rPr lang="en-US" u="sng" dirty="0" smtClean="0">
                <a:solidFill>
                  <a:srgbClr val="0000FF"/>
                </a:solidFill>
              </a:rPr>
              <a:t>	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4-07-31 at 12.29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6293460" cy="3046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67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this link (in your email)  and type a brief statement about your present knowledge of </a:t>
            </a:r>
            <a:r>
              <a:rPr lang="en-US" dirty="0" err="1" smtClean="0"/>
              <a:t>Neuroleadership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297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Sample Questions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305800" cy="5029200"/>
          </a:xfrm>
        </p:spPr>
        <p:txBody>
          <a:bodyPr/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b="0" strike="sngStrike" dirty="0" smtClean="0">
                <a:solidFill>
                  <a:schemeClr val="tx2"/>
                </a:solidFill>
              </a:rPr>
              <a:t>Can you </a:t>
            </a:r>
            <a:r>
              <a:rPr lang="en-US" sz="1800" dirty="0" smtClean="0">
                <a:solidFill>
                  <a:schemeClr val="tx2"/>
                </a:solidFill>
              </a:rPr>
              <a:t>Provide an example of a research-based strategy that you have successfully used to engage students. (P1) </a:t>
            </a:r>
            <a:r>
              <a:rPr lang="en-US" sz="1800" b="0" dirty="0" smtClean="0">
                <a:solidFill>
                  <a:schemeClr val="tx2"/>
                </a:solidFill>
              </a:rPr>
              <a:t>Prof Know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b="0" strike="sngStrike" dirty="0">
                <a:solidFill>
                  <a:schemeClr val="tx2"/>
                </a:solidFill>
              </a:rPr>
              <a:t>Can you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Explain the </a:t>
            </a:r>
            <a:r>
              <a:rPr lang="en-US" sz="1800" dirty="0">
                <a:solidFill>
                  <a:schemeClr val="tx2"/>
                </a:solidFill>
              </a:rPr>
              <a:t>planning </a:t>
            </a:r>
            <a:r>
              <a:rPr lang="en-US" sz="1800" dirty="0" smtClean="0">
                <a:solidFill>
                  <a:schemeClr val="tx2"/>
                </a:solidFill>
              </a:rPr>
              <a:t>process you use </a:t>
            </a:r>
            <a:r>
              <a:rPr lang="en-US" sz="1800" dirty="0">
                <a:solidFill>
                  <a:schemeClr val="tx2"/>
                </a:solidFill>
              </a:rPr>
              <a:t>to identify appropriate resources to support </a:t>
            </a:r>
            <a:r>
              <a:rPr lang="en-US" sz="1800" dirty="0" smtClean="0">
                <a:solidFill>
                  <a:schemeClr val="tx2"/>
                </a:solidFill>
              </a:rPr>
              <a:t>instruction. (P2</a:t>
            </a:r>
            <a:r>
              <a:rPr lang="en-US" sz="1800" b="0" dirty="0" smtClean="0">
                <a:solidFill>
                  <a:schemeClr val="tx2"/>
                </a:solidFill>
              </a:rPr>
              <a:t>) </a:t>
            </a:r>
            <a:r>
              <a:rPr lang="en-US" sz="1800" b="0" dirty="0" err="1" smtClean="0">
                <a:solidFill>
                  <a:schemeClr val="tx2"/>
                </a:solidFill>
              </a:rPr>
              <a:t>Instr</a:t>
            </a:r>
            <a:r>
              <a:rPr lang="en-US" sz="1800" b="0" dirty="0" smtClean="0">
                <a:solidFill>
                  <a:schemeClr val="tx2"/>
                </a:solidFill>
              </a:rPr>
              <a:t> Planning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What strategies do you use to make your instruction relevant to students’ real lives? (P3</a:t>
            </a:r>
            <a:r>
              <a:rPr lang="en-US" sz="1800" b="0" dirty="0" smtClean="0">
                <a:solidFill>
                  <a:schemeClr val="tx2"/>
                </a:solidFill>
              </a:rPr>
              <a:t>) </a:t>
            </a:r>
            <a:r>
              <a:rPr lang="en-US" sz="1800" b="0" dirty="0" err="1" smtClean="0">
                <a:solidFill>
                  <a:schemeClr val="tx2"/>
                </a:solidFill>
              </a:rPr>
              <a:t>Instr</a:t>
            </a:r>
            <a:r>
              <a:rPr lang="en-US" sz="1800" b="0" dirty="0" smtClean="0">
                <a:solidFill>
                  <a:schemeClr val="tx2"/>
                </a:solidFill>
              </a:rPr>
              <a:t> Delivery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How do you build high-quality formative assessments? (P4) </a:t>
            </a:r>
            <a:r>
              <a:rPr lang="en-US" sz="1800" b="0" dirty="0" smtClean="0">
                <a:solidFill>
                  <a:schemeClr val="tx2"/>
                </a:solidFill>
              </a:rPr>
              <a:t>FSA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What 3 strategies do you use during transitions to increase instructional time? (P5) </a:t>
            </a:r>
            <a:r>
              <a:rPr lang="en-US" sz="1800" b="0" dirty="0" smtClean="0">
                <a:solidFill>
                  <a:schemeClr val="tx2"/>
                </a:solidFill>
              </a:rPr>
              <a:t>Learning Environment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How do you share what works in your classroom with colleagues? (P6) </a:t>
            </a:r>
            <a:r>
              <a:rPr lang="en-US" sz="1800" b="0" dirty="0" smtClean="0">
                <a:solidFill>
                  <a:schemeClr val="tx2"/>
                </a:solidFill>
              </a:rPr>
              <a:t>Professionalism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Describe the various types of assessment data you use to inform your instruction so that all students achieve. (P7) </a:t>
            </a:r>
            <a:r>
              <a:rPr lang="en-US" sz="1800" b="0" dirty="0" smtClean="0">
                <a:solidFill>
                  <a:schemeClr val="tx2"/>
                </a:solidFill>
              </a:rPr>
              <a:t>Student Academic Progress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0" indent="0"/>
            <a:r>
              <a:rPr lang="en-US" sz="2000" dirty="0" smtClean="0">
                <a:solidFill>
                  <a:srgbClr val="0070C0"/>
                </a:solidFill>
                <a:latin typeface="Lucida Handwriting" pitchFamily="66" charset="0"/>
              </a:rPr>
              <a:t>				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Lucida Handwriting" pitchFamily="66" charset="0"/>
              </a:rPr>
              <a:t>				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467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533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Shoulder Talk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295400"/>
            <a:ext cx="6781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Discuss how you can use the Leadership Practices Continuum</a:t>
            </a:r>
            <a:r>
              <a:rPr lang="en-US" sz="2800" b="1" dirty="0"/>
              <a:t> </a:t>
            </a:r>
            <a:r>
              <a:rPr lang="en-US" sz="2800" b="1" dirty="0" smtClean="0"/>
              <a:t>as a principal.</a:t>
            </a:r>
          </a:p>
          <a:p>
            <a:endParaRPr lang="en-US" sz="2800" b="1" dirty="0"/>
          </a:p>
          <a:p>
            <a:r>
              <a:rPr lang="en-US" sz="2800" dirty="0" smtClean="0"/>
              <a:t>When is it beneficial to wear the hat of the Supervisor?</a:t>
            </a:r>
          </a:p>
          <a:p>
            <a:endParaRPr lang="en-US" sz="2800" dirty="0" smtClean="0"/>
          </a:p>
          <a:p>
            <a:r>
              <a:rPr lang="en-US" sz="2800" dirty="0" smtClean="0"/>
              <a:t>Is it fair for a building administrator to supervise teachers differently? How might this be perceived by staff?</a:t>
            </a:r>
          </a:p>
          <a:p>
            <a:endParaRPr lang="en-US" sz="2800" dirty="0"/>
          </a:p>
          <a:p>
            <a:r>
              <a:rPr lang="en-US" sz="2800" dirty="0" smtClean="0"/>
              <a:t>Who benefits most from coaching?</a:t>
            </a:r>
          </a:p>
          <a:p>
            <a:r>
              <a:rPr lang="en-US" sz="2800" dirty="0" smtClean="0"/>
              <a:t> 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178467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1"/>
            <a:ext cx="96012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Carl Glickman’s Developmental Supervision Model </a:t>
            </a:r>
          </a:p>
          <a:p>
            <a:endParaRPr lang="en-US" sz="2400" dirty="0" smtClean="0">
              <a:solidFill>
                <a:srgbClr val="0070C0"/>
              </a:solidFill>
              <a:latin typeface="Lucida Handwriting" pitchFamily="66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Lucida Handwriting" pitchFamily="66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Lucida Handwriting" pitchFamily="66" charset="0"/>
              </a:rPr>
              <a:t>		</a:t>
            </a:r>
          </a:p>
          <a:p>
            <a:endParaRPr lang="en-US" sz="2400" dirty="0" smtClean="0">
              <a:solidFill>
                <a:srgbClr val="0070C0"/>
              </a:solidFill>
              <a:latin typeface="Lucida Handwriting" pitchFamily="66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Lucida Handwriting" pitchFamily="66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Lucida Handwriting" pitchFamily="66" charset="0"/>
              </a:rPr>
              <a:t>			</a:t>
            </a:r>
          </a:p>
          <a:p>
            <a:r>
              <a:rPr lang="en-US" sz="1100" dirty="0" smtClean="0">
                <a:solidFill>
                  <a:srgbClr val="0070C0"/>
                </a:solidFill>
                <a:latin typeface="Lucida Handwriting" pitchFamily="66" charset="0"/>
              </a:rPr>
              <a:t>				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 shot 2013-02-03 at 10.33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93" y="1617406"/>
            <a:ext cx="7010400" cy="47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3272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dirty="0" smtClean="0"/>
              <a:t>Today’s Learning Intentions</a:t>
            </a:r>
            <a:endParaRPr lang="en-US" sz="1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987800"/>
            <a:ext cx="2362200" cy="2641599"/>
          </a:xfrm>
        </p:spPr>
        <p:txBody>
          <a:bodyPr/>
          <a:lstStyle/>
          <a:p>
            <a:pPr marL="0" indent="0"/>
            <a:endParaRPr lang="en-US" dirty="0" smtClean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/>
              <a:t> By the end of our time together …..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have a basic understanding of </a:t>
            </a:r>
            <a:r>
              <a:rPr lang="en-US" dirty="0" err="1" smtClean="0">
                <a:solidFill>
                  <a:srgbClr val="FFFFFF"/>
                </a:solidFill>
              </a:rPr>
              <a:t>neuroleadership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I will know when it’s most beneficial to interact with staff as a supervisor, a mentor, and a coach.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identify at least 2 coaching skills/components that will become part of my communication skill repertoire.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 will apply this information in my “teacher-life” and schedule a time with Eric to share my experiences.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919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9144000" cy="609600"/>
          </a:xfrm>
        </p:spPr>
        <p:txBody>
          <a:bodyPr/>
          <a:lstStyle/>
          <a:p>
            <a:r>
              <a:rPr lang="en-US" dirty="0" smtClean="0"/>
              <a:t>How are we doing Kyle?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13" descr="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2209800" cy="46918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35595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5552" y="190500"/>
            <a:ext cx="8162248" cy="533400"/>
          </a:xfrm>
        </p:spPr>
        <p:txBody>
          <a:bodyPr/>
          <a:lstStyle/>
          <a:p>
            <a:r>
              <a:rPr lang="en-US" dirty="0" smtClean="0"/>
              <a:t>Putting It Altogether…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ctr">
              <a:buFont typeface="Wingdings" charset="2"/>
              <a:buChar char="ü"/>
            </a:pPr>
            <a:r>
              <a:rPr lang="en-US" sz="3600" dirty="0" err="1" smtClean="0"/>
              <a:t>Neuroleadership</a:t>
            </a:r>
            <a:endParaRPr lang="en-US" sz="3600" dirty="0"/>
          </a:p>
          <a:p>
            <a:pPr marL="0" indent="0" algn="ctr"/>
            <a:endParaRPr lang="en-US" sz="36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en-US" sz="3600" dirty="0" smtClean="0"/>
              <a:t>Powerful Conversation Tools</a:t>
            </a:r>
          </a:p>
          <a:p>
            <a:pPr marL="0" indent="0" algn="ctr"/>
            <a:r>
              <a:rPr lang="en-US" sz="2800" dirty="0" smtClean="0"/>
              <a:t>Committed Listening</a:t>
            </a:r>
          </a:p>
          <a:p>
            <a:pPr marL="0" indent="0" algn="ctr"/>
            <a:r>
              <a:rPr lang="en-US" sz="2800" dirty="0" smtClean="0"/>
              <a:t>Intentional Language	</a:t>
            </a:r>
          </a:p>
          <a:p>
            <a:pPr marL="0" indent="0" algn="ctr"/>
            <a:r>
              <a:rPr lang="en-US" sz="2800" dirty="0" smtClean="0"/>
              <a:t>Asking Powerful Questions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endParaRPr lang="en-US" sz="2400" dirty="0"/>
          </a:p>
          <a:p>
            <a:pPr marL="0" indent="0"/>
            <a:r>
              <a:rPr lang="en-US" sz="2400" dirty="0" smtClean="0"/>
              <a:t>IF YOU </a:t>
            </a:r>
            <a:r>
              <a:rPr lang="en-US" sz="2400" b="1" dirty="0" smtClean="0"/>
              <a:t>BELIEVE</a:t>
            </a:r>
            <a:r>
              <a:rPr lang="en-US" sz="2400" dirty="0" smtClean="0"/>
              <a:t> IT,</a:t>
            </a:r>
          </a:p>
          <a:p>
            <a:pPr marL="0" indent="0"/>
            <a:r>
              <a:rPr lang="en-US" sz="2400" dirty="0"/>
              <a:t> </a:t>
            </a:r>
            <a:r>
              <a:rPr lang="en-US" sz="2400" dirty="0" smtClean="0"/>
              <a:t>                                              YOU WILL </a:t>
            </a:r>
            <a:r>
              <a:rPr lang="en-US" sz="2400" b="1" dirty="0" smtClean="0"/>
              <a:t>SEE </a:t>
            </a:r>
            <a:r>
              <a:rPr lang="en-US" sz="2400" dirty="0" smtClean="0"/>
              <a:t>IT !</a:t>
            </a:r>
          </a:p>
          <a:p>
            <a:pPr marL="571500" indent="-571500">
              <a:buFont typeface="Arial"/>
              <a:buChar char="•"/>
            </a:pPr>
            <a:endParaRPr lang="en-US" sz="2400" dirty="0" smtClean="0"/>
          </a:p>
          <a:p>
            <a:pPr marL="571500" indent="-571500">
              <a:buFont typeface="Arial"/>
              <a:buChar char="•"/>
            </a:pPr>
            <a:endParaRPr lang="en-US" sz="2400" dirty="0" smtClean="0"/>
          </a:p>
          <a:p>
            <a:pPr algn="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417425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3276600"/>
            <a:ext cx="7010400" cy="609600"/>
          </a:xfrm>
        </p:spPr>
        <p:txBody>
          <a:bodyPr/>
          <a:lstStyle/>
          <a:p>
            <a:r>
              <a:rPr lang="en-US" sz="4400" dirty="0" smtClean="0"/>
              <a:t>Let’s do a </a:t>
            </a:r>
            <a:br>
              <a:rPr lang="en-US" sz="4400" dirty="0" smtClean="0"/>
            </a:br>
            <a:r>
              <a:rPr lang="en-US" sz="4400" dirty="0" smtClean="0"/>
              <a:t>final check-in with our learning intentions </a:t>
            </a:r>
            <a:br>
              <a:rPr lang="en-US" sz="4400" dirty="0" smtClean="0"/>
            </a:br>
            <a:r>
              <a:rPr lang="en-US" sz="4400" dirty="0" smtClean="0"/>
              <a:t>&amp; </a:t>
            </a:r>
            <a:br>
              <a:rPr lang="en-US" sz="4400" dirty="0" smtClean="0"/>
            </a:br>
            <a:r>
              <a:rPr lang="en-US" sz="4400" dirty="0" smtClean="0"/>
              <a:t>success criteria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13" descr="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09600"/>
            <a:ext cx="2209800" cy="46918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791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dirty="0" smtClean="0"/>
              <a:t>Today’s Learning Intentions</a:t>
            </a:r>
            <a:endParaRPr lang="en-US" sz="1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987800"/>
            <a:ext cx="2362200" cy="2641599"/>
          </a:xfrm>
        </p:spPr>
        <p:txBody>
          <a:bodyPr/>
          <a:lstStyle/>
          <a:p>
            <a:pPr marL="0" indent="0"/>
            <a:endParaRPr lang="en-US" dirty="0" smtClean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/>
              <a:t> By the end of our time together …..</a:t>
            </a:r>
          </a:p>
          <a:p>
            <a:pPr algn="l"/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will have a basic understanding of </a:t>
            </a:r>
            <a:r>
              <a:rPr lang="en-US" sz="2400" dirty="0" err="1" smtClean="0">
                <a:solidFill>
                  <a:srgbClr val="FFFFFF"/>
                </a:solidFill>
              </a:rPr>
              <a:t>neuroleadership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will know when it’s most beneficial to interact with staff as a supervisor, a mentor, and a coach.</a:t>
            </a:r>
          </a:p>
          <a:p>
            <a:pPr algn="l"/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will identify at least 2 coaching skills/components that will become part of my communication skill repertoire.</a:t>
            </a:r>
          </a:p>
          <a:p>
            <a:pPr algn="l"/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 will apply this information in my “teacher-life” and schedule a time with Eric to share my experiences.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911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533400"/>
          </a:xfrm>
        </p:spPr>
        <p:txBody>
          <a:bodyPr/>
          <a:lstStyle/>
          <a:p>
            <a:r>
              <a:rPr lang="en-US" sz="4400" dirty="0" smtClean="0"/>
              <a:t>To Coach or Not to Coach?</a:t>
            </a:r>
            <a:br>
              <a:rPr lang="en-US" sz="4400" dirty="0" smtClean="0"/>
            </a:br>
            <a:r>
              <a:rPr lang="en-US" sz="4400" dirty="0" smtClean="0"/>
              <a:t>THAT is the question… or is it?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7600" y="1828800"/>
            <a:ext cx="4953000" cy="5029200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endParaRPr lang="en-US" sz="1800" dirty="0"/>
          </a:p>
        </p:txBody>
      </p:sp>
      <p:pic>
        <p:nvPicPr>
          <p:cNvPr id="5" name="Picture 282" descr="chal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4432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2057400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FF"/>
                </a:solidFill>
              </a:rPr>
              <a:t>“</a:t>
            </a:r>
            <a:r>
              <a:rPr lang="en-US" sz="2400" dirty="0">
                <a:solidFill>
                  <a:srgbClr val="FFFFFF"/>
                </a:solidFill>
              </a:rPr>
              <a:t>The coaching zone should be the first option leaders use when they work with others. Only after they find that a person is a novice or lacks experience should they move back to the mentoring </a:t>
            </a:r>
            <a:r>
              <a:rPr lang="en-US" sz="2400" dirty="0" smtClean="0">
                <a:solidFill>
                  <a:srgbClr val="FFFFFF"/>
                </a:solidFill>
              </a:rPr>
              <a:t>zone.</a:t>
            </a:r>
            <a:r>
              <a:rPr lang="ja-JP" altLang="en-US" sz="2400" dirty="0" smtClean="0">
                <a:solidFill>
                  <a:srgbClr val="FFFFFF"/>
                </a:solidFill>
              </a:rPr>
              <a:t>”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supervisory zone should be reserved for those few staff members who challenge authority or blatantly disregard policy.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983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/>
          <a:lstStyle/>
          <a:p>
            <a:r>
              <a:rPr lang="en-US" dirty="0" smtClean="0"/>
              <a:t>Success Criteria: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 smtClean="0"/>
              <a:t>		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676400"/>
            <a:ext cx="8915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I know I am a successful learner when:</a:t>
            </a:r>
          </a:p>
          <a:p>
            <a:endParaRPr lang="en-US" sz="3200" dirty="0"/>
          </a:p>
          <a:p>
            <a:r>
              <a:rPr lang="en-US" sz="2800" dirty="0">
                <a:solidFill>
                  <a:srgbClr val="FFFFFF"/>
                </a:solidFill>
              </a:rPr>
              <a:t>I explain</a:t>
            </a:r>
            <a:r>
              <a:rPr lang="en-US" sz="2800" dirty="0" smtClean="0">
                <a:solidFill>
                  <a:srgbClr val="FFFFFF"/>
                </a:solidFill>
              </a:rPr>
              <a:t>, citing </a:t>
            </a:r>
            <a:r>
              <a:rPr lang="en-US" sz="2800" dirty="0">
                <a:solidFill>
                  <a:srgbClr val="FFFFFF"/>
                </a:solidFill>
              </a:rPr>
              <a:t>at least 2 reasons, when it’s appropriate to act in the role of a supervisor, a mentor, and a coach, based on my knowledge of neuroscience.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I </a:t>
            </a:r>
            <a:r>
              <a:rPr lang="en-US" sz="2800" dirty="0" smtClean="0">
                <a:solidFill>
                  <a:srgbClr val="FFFFFF"/>
                </a:solidFill>
              </a:rPr>
              <a:t>create an experiment/opportunity </a:t>
            </a:r>
            <a:r>
              <a:rPr lang="en-US" sz="2800" dirty="0">
                <a:solidFill>
                  <a:srgbClr val="FFFFFF"/>
                </a:solidFill>
              </a:rPr>
              <a:t>for applying this information and schedule a time </a:t>
            </a:r>
            <a:r>
              <a:rPr lang="en-US" sz="2800" dirty="0" smtClean="0">
                <a:solidFill>
                  <a:srgbClr val="FFFFFF"/>
                </a:solidFill>
              </a:rPr>
              <a:t>(face to face, email, or phone call) with </a:t>
            </a:r>
            <a:r>
              <a:rPr lang="en-US" sz="2800" dirty="0">
                <a:solidFill>
                  <a:srgbClr val="FFFFFF"/>
                </a:solidFill>
              </a:rPr>
              <a:t>Eric to share the </a:t>
            </a:r>
            <a:r>
              <a:rPr lang="en-US" sz="2800" dirty="0" smtClean="0">
                <a:solidFill>
                  <a:srgbClr val="FFFFFF"/>
                </a:solidFill>
              </a:rPr>
              <a:t>results of my experiment.     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3256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2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5734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dirty="0" smtClean="0"/>
              <a:t>Lessons from Neuroscience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105897">
            <a:off x="1472176" y="531149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Brains.org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14052">
            <a:off x="3632353" y="4841324"/>
            <a:ext cx="43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www.sciencedaily.com/news/mind_</a:t>
            </a:r>
            <a:r>
              <a:rPr lang="en-US" b="1" i="1" dirty="0" smtClean="0">
                <a:solidFill>
                  <a:schemeClr val="bg1"/>
                </a:solidFill>
              </a:rPr>
              <a:t>brain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41247">
            <a:off x="3054550" y="3089903"/>
            <a:ext cx="518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http://faculty.washington.edu/chudler/neurok.html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39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http://www.quietleadership.com/index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52986">
            <a:off x="3362413" y="2316978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http://www.ericjensen.com/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794856">
            <a:off x="6958363" y="220882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David Rock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877709">
            <a:off x="13040" y="460156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Eric Jensen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66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David Sousa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684193">
            <a:off x="6880158" y="577891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Eric </a:t>
            </a:r>
            <a:r>
              <a:rPr lang="en-US" dirty="0" err="1" smtClean="0">
                <a:solidFill>
                  <a:schemeClr val="bg1"/>
                </a:solidFill>
              </a:rPr>
              <a:t>Chudler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5943600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www.neuroleadership.org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675882">
            <a:off x="5710538" y="3892865"/>
            <a:ext cx="290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www.neuroleadership.com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352800"/>
            <a:ext cx="208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www.richannel.org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6579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2900" y="1311164"/>
            <a:ext cx="7315200" cy="4924536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endParaRPr lang="en-US" sz="2400" dirty="0" smtClean="0"/>
          </a:p>
          <a:p>
            <a:pPr algn="r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/>
          <a:lstStyle/>
          <a:p>
            <a:r>
              <a:rPr lang="en-US" dirty="0" smtClean="0"/>
              <a:t>Want More????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137" y="1676400"/>
            <a:ext cx="667998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End</a:t>
            </a:r>
          </a:p>
          <a:p>
            <a:endParaRPr lang="en-US" dirty="0"/>
          </a:p>
          <a:p>
            <a:r>
              <a:rPr lang="en-US" sz="2400" dirty="0"/>
              <a:t>Go to </a:t>
            </a:r>
          </a:p>
          <a:p>
            <a:r>
              <a:rPr lang="en-US" sz="2400" u="sng" dirty="0">
                <a:solidFill>
                  <a:srgbClr val="0000FF"/>
                </a:solidFill>
              </a:rPr>
              <a:t>  </a:t>
            </a:r>
            <a:r>
              <a:rPr lang="en-US" sz="2400" u="sng" dirty="0" err="1">
                <a:solidFill>
                  <a:srgbClr val="0000FF"/>
                </a:solidFill>
              </a:rPr>
              <a:t>www.coachingHCS.weebly.com</a:t>
            </a:r>
            <a:r>
              <a:rPr lang="en-US" sz="2400" u="sng" dirty="0">
                <a:solidFill>
                  <a:srgbClr val="0000FF"/>
                </a:solidFill>
              </a:rPr>
              <a:t>  </a:t>
            </a:r>
          </a:p>
          <a:p>
            <a:endParaRPr lang="en-US" sz="2400" dirty="0"/>
          </a:p>
          <a:p>
            <a:r>
              <a:rPr lang="en-US" sz="2400" dirty="0"/>
              <a:t>for resources, including today’s </a:t>
            </a:r>
            <a:r>
              <a:rPr lang="en-US" sz="2400" dirty="0" smtClean="0"/>
              <a:t>presentation…..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00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533400"/>
          </a:xfrm>
        </p:spPr>
        <p:txBody>
          <a:bodyPr/>
          <a:lstStyle/>
          <a:p>
            <a:r>
              <a:rPr lang="en-US" dirty="0" smtClean="0"/>
              <a:t>BONUS ACTIVITY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657600" y="1676400"/>
            <a:ext cx="4724400" cy="3962400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13" descr="id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95400"/>
            <a:ext cx="2009775" cy="426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550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need a volunteer to leave the room for two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567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534400" cy="533400"/>
          </a:xfrm>
        </p:spPr>
        <p:txBody>
          <a:bodyPr/>
          <a:lstStyle/>
          <a:p>
            <a:r>
              <a:rPr lang="en-US" dirty="0" smtClean="0"/>
              <a:t>Is classroom climate important?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905000" y="1825049"/>
            <a:ext cx="7239000" cy="5029200"/>
          </a:xfrm>
        </p:spPr>
        <p:txBody>
          <a:bodyPr/>
          <a:lstStyle/>
          <a:p>
            <a:r>
              <a:rPr lang="en-US" dirty="0" smtClean="0"/>
              <a:t>   STUDENTS </a:t>
            </a:r>
            <a:r>
              <a:rPr lang="en-US" b="0" dirty="0"/>
              <a:t>cannot </a:t>
            </a:r>
            <a:r>
              <a:rPr lang="en-US" b="0" dirty="0" smtClean="0"/>
              <a:t>learn/change </a:t>
            </a:r>
            <a:r>
              <a:rPr lang="en-US" b="0" dirty="0"/>
              <a:t>in a stressful environment </a:t>
            </a:r>
            <a:r>
              <a:rPr lang="en-US" b="0" dirty="0" smtClean="0"/>
              <a:t>when </a:t>
            </a:r>
            <a:r>
              <a:rPr lang="en-US" b="0" dirty="0"/>
              <a:t>the brain is operating in “survival mode”- deciding whether to FIGHT or take FLIGHT </a:t>
            </a:r>
            <a:r>
              <a:rPr lang="en-US" dirty="0" smtClean="0"/>
              <a:t>Classmate bullying or intimidation?</a:t>
            </a:r>
            <a:r>
              <a:rPr lang="en-US" dirty="0"/>
              <a:t> </a:t>
            </a:r>
            <a:r>
              <a:rPr lang="en-US" dirty="0" smtClean="0"/>
              <a:t>Teacher bullying</a:t>
            </a:r>
            <a:r>
              <a:rPr lang="en-US" dirty="0"/>
              <a:t> </a:t>
            </a:r>
            <a:r>
              <a:rPr lang="en-US" dirty="0" smtClean="0"/>
              <a:t>or intimidation?</a:t>
            </a:r>
          </a:p>
          <a:p>
            <a:endParaRPr lang="en-US" dirty="0"/>
          </a:p>
          <a:p>
            <a:r>
              <a:rPr lang="en-US" dirty="0" smtClean="0"/>
              <a:t>How do students respond? </a:t>
            </a:r>
          </a:p>
          <a:p>
            <a:r>
              <a:rPr lang="en-US" b="0" dirty="0" smtClean="0"/>
              <a:t>By acting out… or shutting down</a:t>
            </a:r>
            <a:endParaRPr lang="en-US" b="0" dirty="0"/>
          </a:p>
          <a:p>
            <a:endParaRPr lang="en-US" dirty="0"/>
          </a:p>
        </p:txBody>
      </p:sp>
      <p:pic>
        <p:nvPicPr>
          <p:cNvPr id="4" name="Picture 288" descr="smart_guy_think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81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411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534400" cy="533400"/>
          </a:xfrm>
        </p:spPr>
        <p:txBody>
          <a:bodyPr/>
          <a:lstStyle/>
          <a:p>
            <a:r>
              <a:rPr lang="en-US" dirty="0" smtClean="0"/>
              <a:t>Is school </a:t>
            </a:r>
            <a:r>
              <a:rPr lang="en-US" dirty="0"/>
              <a:t>c</a:t>
            </a:r>
            <a:r>
              <a:rPr lang="en-US" dirty="0" smtClean="0"/>
              <a:t>ulture important 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905000" y="1825049"/>
            <a:ext cx="7239000" cy="50292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/>
              <a:t>TEACHERS </a:t>
            </a:r>
            <a:r>
              <a:rPr lang="en-US" b="0" dirty="0"/>
              <a:t>cannot </a:t>
            </a:r>
            <a:r>
              <a:rPr lang="en-US" b="0" dirty="0" smtClean="0"/>
              <a:t>learn/change </a:t>
            </a:r>
            <a:r>
              <a:rPr lang="en-US" b="0" dirty="0"/>
              <a:t>in a stressful environment </a:t>
            </a:r>
            <a:r>
              <a:rPr lang="en-US" b="0" dirty="0" smtClean="0"/>
              <a:t>when </a:t>
            </a:r>
            <a:r>
              <a:rPr lang="en-US" b="0" dirty="0"/>
              <a:t>the brain is operating in “survival mode”- deciding whether to FIGHT or take </a:t>
            </a:r>
            <a:r>
              <a:rPr lang="en-US" b="0" dirty="0" smtClean="0"/>
              <a:t>FLIGHT</a:t>
            </a:r>
          </a:p>
          <a:p>
            <a:r>
              <a:rPr lang="en-US" b="0" dirty="0"/>
              <a:t> </a:t>
            </a:r>
            <a:r>
              <a:rPr lang="en-US" b="0" dirty="0" smtClean="0"/>
              <a:t>  </a:t>
            </a:r>
            <a:r>
              <a:rPr lang="en-US" dirty="0" smtClean="0"/>
              <a:t>Colleague bullying or </a:t>
            </a:r>
            <a:r>
              <a:rPr lang="en-US" dirty="0" err="1" smtClean="0"/>
              <a:t>intimidation?Administrator</a:t>
            </a:r>
            <a:r>
              <a:rPr lang="en-US" dirty="0" smtClean="0"/>
              <a:t> bullying</a:t>
            </a:r>
            <a:r>
              <a:rPr lang="en-US" dirty="0"/>
              <a:t> </a:t>
            </a:r>
            <a:r>
              <a:rPr lang="en-US" dirty="0" smtClean="0"/>
              <a:t>or intimidation?</a:t>
            </a:r>
          </a:p>
          <a:p>
            <a:endParaRPr lang="en-US" dirty="0"/>
          </a:p>
          <a:p>
            <a:r>
              <a:rPr lang="en-US" dirty="0"/>
              <a:t>How do </a:t>
            </a:r>
            <a:r>
              <a:rPr lang="en-US" dirty="0" smtClean="0"/>
              <a:t>teachers </a:t>
            </a:r>
            <a:r>
              <a:rPr lang="en-US" dirty="0"/>
              <a:t>respond? </a:t>
            </a:r>
          </a:p>
          <a:p>
            <a:r>
              <a:rPr lang="en-US" b="0" dirty="0"/>
              <a:t>By acting out… or shutting down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88" descr="smart_guy_think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481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627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33400"/>
          </a:xfrm>
        </p:spPr>
        <p:txBody>
          <a:bodyPr/>
          <a:lstStyle/>
          <a:p>
            <a:r>
              <a:rPr lang="en-US" dirty="0" smtClean="0"/>
              <a:t>WTH ?????????????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981200" y="1801789"/>
            <a:ext cx="7010400" cy="5029200"/>
          </a:xfrm>
        </p:spPr>
        <p:txBody>
          <a:bodyPr/>
          <a:lstStyle/>
          <a:p>
            <a:r>
              <a:rPr lang="en-US" dirty="0" smtClean="0"/>
              <a:t>   Neuroscientists today are providing information to us that has the power to fundamentally </a:t>
            </a:r>
            <a:r>
              <a:rPr lang="en-US" u="sng" dirty="0" smtClean="0"/>
              <a:t>rewrite the rules </a:t>
            </a:r>
            <a:r>
              <a:rPr lang="en-US" dirty="0" smtClean="0"/>
              <a:t>for</a:t>
            </a:r>
          </a:p>
          <a:p>
            <a:pPr marL="0" indent="0"/>
            <a:r>
              <a:rPr lang="en-US" dirty="0" smtClean="0"/>
              <a:t>1. how we educate our children,</a:t>
            </a:r>
          </a:p>
          <a:p>
            <a:pPr marL="0" indent="0"/>
            <a:r>
              <a:rPr lang="en-US" dirty="0" smtClean="0"/>
              <a:t>2. how we train our teachers, and</a:t>
            </a:r>
          </a:p>
          <a:p>
            <a:pPr marL="0" indent="0"/>
            <a:r>
              <a:rPr lang="en-US" dirty="0" smtClean="0"/>
              <a:t>3. how we develop our leaders. </a:t>
            </a:r>
          </a:p>
          <a:p>
            <a:endParaRPr lang="en-US" dirty="0"/>
          </a:p>
          <a:p>
            <a:r>
              <a:rPr lang="en-US" dirty="0" smtClean="0"/>
              <a:t>Why aren’t we using this research?</a:t>
            </a:r>
            <a:endParaRPr lang="en-US" dirty="0"/>
          </a:p>
        </p:txBody>
      </p:sp>
      <p:pic>
        <p:nvPicPr>
          <p:cNvPr id="4" name="Picture 288" descr="smart_guy_think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81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741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8534400" cy="533400"/>
          </a:xfrm>
        </p:spPr>
        <p:txBody>
          <a:bodyPr/>
          <a:lstStyle/>
          <a:p>
            <a:r>
              <a:rPr lang="en-US" dirty="0" smtClean="0"/>
              <a:t> Anatomy of the Brain</a:t>
            </a:r>
            <a:endParaRPr lang="en-US" dirty="0"/>
          </a:p>
        </p:txBody>
      </p:sp>
      <p:pic>
        <p:nvPicPr>
          <p:cNvPr id="6" name="Picture 285" descr="smart_guy_read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057400"/>
            <a:ext cx="6667500" cy="413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3216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8534400" cy="533400"/>
          </a:xfrm>
        </p:spPr>
        <p:txBody>
          <a:bodyPr/>
          <a:lstStyle/>
          <a:p>
            <a:r>
              <a:rPr lang="en-US" dirty="0" smtClean="0"/>
              <a:t>Lessons from Neuroscience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09800" y="1600200"/>
            <a:ext cx="6400800" cy="50292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0" dirty="0" smtClean="0"/>
              <a:t>Brains have trillions of layers of connective wiring. </a:t>
            </a:r>
            <a:r>
              <a:rPr lang="en-US" dirty="0" smtClean="0"/>
              <a:t>New research indicates that “old” wiring isn’t replaced with new wiring when learning occurs. </a:t>
            </a:r>
            <a:r>
              <a:rPr lang="en-US" b="0" dirty="0" smtClean="0"/>
              <a:t>This new wiring informs our emotions and actions.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  Change is difficult because we can’t change the wiring, only the </a:t>
            </a:r>
            <a:r>
              <a:rPr lang="en-US" u="sng" dirty="0" smtClean="0"/>
              <a:t>thinking</a:t>
            </a:r>
            <a:r>
              <a:rPr lang="en-US" dirty="0" smtClean="0"/>
              <a:t> about that wiring….. </a:t>
            </a:r>
            <a:endParaRPr lang="en-US" dirty="0"/>
          </a:p>
        </p:txBody>
      </p:sp>
      <p:pic>
        <p:nvPicPr>
          <p:cNvPr id="6" name="Picture 285" descr="smart_guy_read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216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534400" cy="533400"/>
          </a:xfrm>
        </p:spPr>
        <p:txBody>
          <a:bodyPr/>
          <a:lstStyle/>
          <a:p>
            <a:r>
              <a:rPr lang="en-US" dirty="0" smtClean="0"/>
              <a:t>However….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14600" y="1828800"/>
            <a:ext cx="6400800" cy="5029200"/>
          </a:xfrm>
        </p:spPr>
        <p:txBody>
          <a:bodyPr/>
          <a:lstStyle/>
          <a:p>
            <a:r>
              <a:rPr lang="en-US" dirty="0" smtClean="0"/>
              <a:t>   The good news is the </a:t>
            </a:r>
            <a:r>
              <a:rPr lang="en-US" i="1" dirty="0" smtClean="0"/>
              <a:t>new wiring </a:t>
            </a:r>
            <a:r>
              <a:rPr lang="en-US" dirty="0" smtClean="0"/>
              <a:t>can be created with new behaviors that provides connections with new choices for thinking and behaviors.</a:t>
            </a:r>
          </a:p>
          <a:p>
            <a:endParaRPr lang="en-US" dirty="0" smtClean="0"/>
          </a:p>
          <a:p>
            <a:r>
              <a:rPr lang="en-US" dirty="0" smtClean="0"/>
              <a:t>    It just takes time, repetition, and positive feedback.</a:t>
            </a:r>
            <a:endParaRPr lang="en-US" dirty="0"/>
          </a:p>
        </p:txBody>
      </p:sp>
      <p:pic>
        <p:nvPicPr>
          <p:cNvPr id="4" name="Picture 288" descr="smart_guy_think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81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741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Franklin Gothic Demi C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6350</TotalTime>
  <Words>3585</Words>
  <Application>Microsoft Macintosh PowerPoint</Application>
  <PresentationFormat>On-screen Show (4:3)</PresentationFormat>
  <Paragraphs>583</Paragraphs>
  <Slides>64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Theme</vt:lpstr>
      <vt:lpstr>To Coach or Not to Coach? THAT is the question… or is it?</vt:lpstr>
      <vt:lpstr>Today’s Learning Intentions</vt:lpstr>
      <vt:lpstr>Success Criteria:</vt:lpstr>
      <vt:lpstr>LEADERSHIP PRACTICES CONTINUUM </vt:lpstr>
      <vt:lpstr>Assess your knowledge level:</vt:lpstr>
      <vt:lpstr>Lessons from Neuroscience</vt:lpstr>
      <vt:lpstr> Anatomy of the Brain</vt:lpstr>
      <vt:lpstr>Lessons from Neuroscience</vt:lpstr>
      <vt:lpstr>However….</vt:lpstr>
      <vt:lpstr>I even TWEETED about it</vt:lpstr>
      <vt:lpstr>Lesson Planning  </vt:lpstr>
      <vt:lpstr>Share Out  </vt:lpstr>
      <vt:lpstr>Iceberg Model  </vt:lpstr>
      <vt:lpstr>How are we doing Kyle?  </vt:lpstr>
      <vt:lpstr>What is Neuroleadership?</vt:lpstr>
      <vt:lpstr>  What leaders need to learn</vt:lpstr>
      <vt:lpstr>Neuro 5</vt:lpstr>
      <vt:lpstr>Neuro 5</vt:lpstr>
      <vt:lpstr>  Brain’s Primary Organizing Principle</vt:lpstr>
      <vt:lpstr>“Neuro 5”</vt:lpstr>
      <vt:lpstr>Ladder of Intentional Speech Patterns</vt:lpstr>
      <vt:lpstr>“Neuro 5”</vt:lpstr>
      <vt:lpstr>S.C.A.R.F.        from David Rock’s research</vt:lpstr>
      <vt:lpstr>S.C.A.R.F. from David Rock’s research</vt:lpstr>
      <vt:lpstr>“Neuro 5”</vt:lpstr>
      <vt:lpstr>Powerful Conversation Tools</vt:lpstr>
      <vt:lpstr>Iceberg Model  </vt:lpstr>
      <vt:lpstr>Today’s Learning Intentions</vt:lpstr>
      <vt:lpstr>Body Language and Nonverbal Cues</vt:lpstr>
      <vt:lpstr>Value Silence</vt:lpstr>
      <vt:lpstr>Listen without obligation to act</vt:lpstr>
      <vt:lpstr>Today’s Learning Intentions</vt:lpstr>
      <vt:lpstr>  </vt:lpstr>
      <vt:lpstr>Golfing Coach Video </vt:lpstr>
      <vt:lpstr>Think about…… </vt:lpstr>
      <vt:lpstr>Asking Powerful Questions</vt:lpstr>
      <vt:lpstr>Asking Powerful Questions</vt:lpstr>
      <vt:lpstr>Today’s Learning Intentions</vt:lpstr>
      <vt:lpstr>Creating a Coaching Relationship</vt:lpstr>
      <vt:lpstr>How are we doing Kyle?  </vt:lpstr>
      <vt:lpstr>Today’s Learning Intentions</vt:lpstr>
      <vt:lpstr>The Leadership Continuum</vt:lpstr>
      <vt:lpstr>LEADERSHIP PRACTICES CONTINUUM </vt:lpstr>
      <vt:lpstr>Think about…. </vt:lpstr>
      <vt:lpstr>SUPERVISING </vt:lpstr>
      <vt:lpstr>MENTORING </vt:lpstr>
      <vt:lpstr>COACHING</vt:lpstr>
      <vt:lpstr>Coaching Cheat Sheet</vt:lpstr>
      <vt:lpstr>PROBLEM FOCUSED  VS.  SOLUTION FOCUSED </vt:lpstr>
      <vt:lpstr>Sample Questions </vt:lpstr>
      <vt:lpstr>Shoulder Talk</vt:lpstr>
      <vt:lpstr>PowerPoint Presentation</vt:lpstr>
      <vt:lpstr>Today’s Learning Intentions</vt:lpstr>
      <vt:lpstr>How are we doing Kyle?  </vt:lpstr>
      <vt:lpstr>Putting It Altogether…</vt:lpstr>
      <vt:lpstr>Let’s do a  final check-in with our learning intentions  &amp;  success criteria     </vt:lpstr>
      <vt:lpstr>Today’s Learning Intentions</vt:lpstr>
      <vt:lpstr>To Coach or Not to Coach? THAT is the question… or is it?</vt:lpstr>
      <vt:lpstr>Success Criteria:</vt:lpstr>
      <vt:lpstr>Want More????</vt:lpstr>
      <vt:lpstr>BONUS ACTIVITY</vt:lpstr>
      <vt:lpstr>Is classroom climate important?</vt:lpstr>
      <vt:lpstr>Is school culture important ?</vt:lpstr>
      <vt:lpstr>WTH ?????????????  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Damage Control</dc:title>
  <dc:creator>eclipse</dc:creator>
  <cp:lastModifiedBy>HCS HCS</cp:lastModifiedBy>
  <cp:revision>188</cp:revision>
  <dcterms:created xsi:type="dcterms:W3CDTF">2003-01-09T23:01:14Z</dcterms:created>
  <dcterms:modified xsi:type="dcterms:W3CDTF">2015-01-13T19:27:43Z</dcterms:modified>
</cp:coreProperties>
</file>