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9" r:id="rId3"/>
    <p:sldId id="274" r:id="rId4"/>
    <p:sldId id="279" r:id="rId5"/>
    <p:sldId id="280" r:id="rId6"/>
    <p:sldId id="262" r:id="rId7"/>
    <p:sldId id="265" r:id="rId8"/>
    <p:sldId id="267" r:id="rId9"/>
    <p:sldId id="268" r:id="rId10"/>
    <p:sldId id="269" r:id="rId11"/>
    <p:sldId id="270" r:id="rId12"/>
    <p:sldId id="275" r:id="rId13"/>
    <p:sldId id="276" r:id="rId14"/>
    <p:sldId id="277" r:id="rId15"/>
    <p:sldId id="271" r:id="rId16"/>
    <p:sldId id="281" r:id="rId17"/>
    <p:sldId id="278" r:id="rId18"/>
  </p:sldIdLst>
  <p:sldSz cx="9144000" cy="6858000" type="screen4x3"/>
  <p:notesSz cx="69977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4" autoAdjust="0"/>
    <p:restoredTop sz="94660"/>
  </p:normalViewPr>
  <p:slideViewPr>
    <p:cSldViewPr>
      <p:cViewPr>
        <p:scale>
          <a:sx n="112" d="100"/>
          <a:sy n="112" d="100"/>
        </p:scale>
        <p:origin x="-568" y="1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E9B87F91-03DA-4A12-8AA9-F6B1E43AE97D}" type="datetimeFigureOut">
              <a:rPr lang="en-US" smtClean="0"/>
              <a:pPr/>
              <a:t>7/27/16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F1A2AC5A-A92F-4EA8-A7E2-71F0FE4540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051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EB498-0B5B-304D-9BBE-078692BF66E7}" type="datetimeFigureOut">
              <a:rPr lang="en-US" smtClean="0"/>
              <a:t>7/27/16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185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842EF5-B8E3-BA46-B52B-B9D91AC84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662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PLAY-Changes</a:t>
            </a:r>
            <a:r>
              <a:rPr lang="en-US" baseline="0" dirty="0" smtClean="0"/>
              <a:t> (Bowie) during entrance….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Poster Paper-  Agenda/welcome/name tent- lead into 4 Quotes  (Shari)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42EF5-B8E3-BA46-B52B-B9D91AC84AE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9978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PLAY- Man in the Mirror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42EF5-B8E3-BA46-B52B-B9D91AC84AE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10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4- 5minutes… Turn and Talk… anybody want to share?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42EF5-B8E3-BA46-B52B-B9D91AC84AE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3122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 TO VIDEO----- Soul Salt Productions   Managing Transition   Stop at 2:25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42EF5-B8E3-BA46-B52B-B9D91AC84AE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566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STOP:::::</a:t>
            </a:r>
          </a:p>
          <a:p>
            <a:r>
              <a:rPr lang="en-US" dirty="0" smtClean="0"/>
              <a:t>Following</a:t>
            </a:r>
            <a:r>
              <a:rPr lang="en-US" baseline="0" dirty="0" smtClean="0"/>
              <a:t> this review- ACTIVITY – SHARI:   Identify situations that may hinder your transition….  POST-IT NOTES- COLLECT AND SORT ON POSTERS, SHARE OUT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PLAY- Waiting on the World to Change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42EF5-B8E3-BA46-B52B-B9D91AC84AE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82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EXIT TICKET – pay attention   (Eric)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42EF5-B8E3-BA46-B52B-B9D91AC84AE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263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Eric- Following sorting and share out?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42EF5-B8E3-BA46-B52B-B9D91AC84AE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21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Shari: White Board Activity- What’s worked in the past?   Identify your support systems</a:t>
            </a:r>
            <a:r>
              <a:rPr lang="en-US" baseline="0" dirty="0" smtClean="0"/>
              <a:t> during your transition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PLAY-  continue with Waiting on the World.. or  Man in the Mirror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Share out White Board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42EF5-B8E3-BA46-B52B-B9D91AC84AE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1453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slide and next work together  - PTP brochure…….</a:t>
            </a:r>
          </a:p>
          <a:p>
            <a:r>
              <a:rPr lang="en-US" dirty="0" smtClean="0"/>
              <a:t>Check on this throughout the year-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42EF5-B8E3-BA46-B52B-B9D91AC84AE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924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PLAY- Man in the Mirror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42EF5-B8E3-BA46-B52B-B9D91AC84AE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5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593B0-4FEB-4A66-B9BE-D8A0E9D2EEB7}" type="datetimeFigureOut">
              <a:rPr lang="en-US" smtClean="0"/>
              <a:pPr/>
              <a:t>7/27/16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BE525-02ED-4AE2-ACCD-BD75B09ABA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>
    <p:cut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593B0-4FEB-4A66-B9BE-D8A0E9D2EEB7}" type="datetimeFigureOut">
              <a:rPr lang="en-US" smtClean="0"/>
              <a:pPr/>
              <a:t>7/27/16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BE525-02ED-4AE2-ACCD-BD75B09ABA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cut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593B0-4FEB-4A66-B9BE-D8A0E9D2EEB7}" type="datetimeFigureOut">
              <a:rPr lang="en-US" smtClean="0"/>
              <a:pPr/>
              <a:t>7/27/16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BE525-02ED-4AE2-ACCD-BD75B09ABA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cut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593B0-4FEB-4A66-B9BE-D8A0E9D2EEB7}" type="datetimeFigureOut">
              <a:rPr lang="en-US" smtClean="0"/>
              <a:pPr/>
              <a:t>7/27/16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BE525-02ED-4AE2-ACCD-BD75B09ABA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cut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593B0-4FEB-4A66-B9BE-D8A0E9D2EEB7}" type="datetimeFigureOut">
              <a:rPr lang="en-US" smtClean="0"/>
              <a:pPr/>
              <a:t>7/27/16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BE525-02ED-4AE2-ACCD-BD75B09ABA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>
    <p:cut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593B0-4FEB-4A66-B9BE-D8A0E9D2EEB7}" type="datetimeFigureOut">
              <a:rPr lang="en-US" smtClean="0"/>
              <a:pPr/>
              <a:t>7/27/16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BE525-02ED-4AE2-ACCD-BD75B09ABA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cut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593B0-4FEB-4A66-B9BE-D8A0E9D2EEB7}" type="datetimeFigureOut">
              <a:rPr lang="en-US" smtClean="0"/>
              <a:pPr/>
              <a:t>7/27/16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BE525-02ED-4AE2-ACCD-BD75B09ABA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cut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593B0-4FEB-4A66-B9BE-D8A0E9D2EEB7}" type="datetimeFigureOut">
              <a:rPr lang="en-US" smtClean="0"/>
              <a:pPr/>
              <a:t>7/27/16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BE525-02ED-4AE2-ACCD-BD75B09ABA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cut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593B0-4FEB-4A66-B9BE-D8A0E9D2EEB7}" type="datetimeFigureOut">
              <a:rPr lang="en-US" smtClean="0"/>
              <a:pPr/>
              <a:t>7/27/16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BE525-02ED-4AE2-ACCD-BD75B09ABA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cut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593B0-4FEB-4A66-B9BE-D8A0E9D2EEB7}" type="datetimeFigureOut">
              <a:rPr lang="en-US" smtClean="0"/>
              <a:pPr/>
              <a:t>7/27/16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BE525-02ED-4AE2-ACCD-BD75B09ABA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cut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593B0-4FEB-4A66-B9BE-D8A0E9D2EEB7}" type="datetimeFigureOut">
              <a:rPr lang="en-US" smtClean="0"/>
              <a:pPr/>
              <a:t>7/27/16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E0BE525-02ED-4AE2-ACCD-BD75B09ABA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>
    <p:cut thruBlk="1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9593B0-4FEB-4A66-B9BE-D8A0E9D2EEB7}" type="datetimeFigureOut">
              <a:rPr lang="en-US" smtClean="0"/>
              <a:pPr/>
              <a:t>7/27/16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E0BE525-02ED-4AE2-ACCD-BD75B09ABA9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xmlns:p14="http://schemas.microsoft.com/office/powerpoint/2010/main">
    <p:cut thruBlk="1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142039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>
                <a:solidFill>
                  <a:srgbClr val="C00000"/>
                </a:solidFill>
                <a:latin typeface="Bookman Old Style" pitchFamily="18" charset="0"/>
              </a:rPr>
              <a:t>New Beginnings</a:t>
            </a:r>
            <a:endParaRPr lang="en-US" sz="72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67000"/>
            <a:ext cx="7772400" cy="1199704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>
                <a:latin typeface="Bookman Old Style" pitchFamily="18" charset="0"/>
              </a:rPr>
              <a:t> </a:t>
            </a:r>
          </a:p>
          <a:p>
            <a:pPr algn="ctr"/>
            <a:r>
              <a:rPr lang="en-US" sz="3200" b="1" i="1" dirty="0" smtClean="0">
                <a:latin typeface="Arial Black" pitchFamily="34" charset="0"/>
              </a:rPr>
              <a:t>“Making the Most of Change”</a:t>
            </a:r>
          </a:p>
          <a:p>
            <a:pPr algn="ctr"/>
            <a:endParaRPr lang="en-US" sz="2400" b="1" dirty="0" smtClean="0">
              <a:latin typeface="Arial Black" pitchFamily="34" charset="0"/>
            </a:endParaRPr>
          </a:p>
          <a:p>
            <a:pPr algn="ctr"/>
            <a:r>
              <a:rPr lang="en-US" sz="1800" b="1" dirty="0" smtClean="0">
                <a:latin typeface="Arial Black" pitchFamily="34" charset="0"/>
              </a:rPr>
              <a:t>Shari C. Drake, Title I Coordinator of Instruction</a:t>
            </a:r>
          </a:p>
          <a:p>
            <a:pPr algn="ctr"/>
            <a:r>
              <a:rPr lang="en-US" sz="1800" b="1" dirty="0" smtClean="0">
                <a:latin typeface="Arial Black" pitchFamily="34" charset="0"/>
              </a:rPr>
              <a:t>Eric A. Stone, HCS Leadership Coach</a:t>
            </a:r>
          </a:p>
          <a:p>
            <a:pPr algn="ctr"/>
            <a:r>
              <a:rPr lang="en-US" sz="1800" b="1" dirty="0" smtClean="0">
                <a:latin typeface="Arial Black" pitchFamily="34" charset="0"/>
              </a:rPr>
              <a:t>July 27, 2016</a:t>
            </a:r>
          </a:p>
          <a:p>
            <a:pPr algn="ctr"/>
            <a:endParaRPr lang="en-US" sz="1800" b="1" dirty="0" smtClean="0">
              <a:latin typeface="Arial Black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184928" y="458291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The Neutral Zone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038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</a:t>
            </a:r>
            <a:r>
              <a:rPr lang="en-US" b="1" dirty="0" smtClean="0"/>
              <a:t>The no-where land between two phases”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tx2"/>
                </a:solidFill>
              </a:rPr>
              <a:t>Can be a time of anxiety and chaos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Motivation rises and falls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tx2"/>
                </a:solidFill>
              </a:rPr>
              <a:t>The old is phasing out… (it’s unsettling)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Great time to brainstorm new ideas, new ways,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tx2"/>
                </a:solidFill>
              </a:rPr>
              <a:t>Time for creativity and opportunity.</a:t>
            </a:r>
            <a:endParaRPr lang="en-US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cut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New Beginnings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Celebrate small successes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C00000"/>
                </a:solidFill>
              </a:rPr>
              <a:t>Be consistent on expectations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Be patient as new habits build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C00000"/>
                </a:solidFill>
              </a:rPr>
              <a:t>Look for quick successes</a:t>
            </a:r>
          </a:p>
        </p:txBody>
      </p:sp>
    </p:spTree>
  </p:cSld>
  <p:clrMapOvr>
    <a:masterClrMapping/>
  </p:clrMapOvr>
  <p:transition xmlns:p14="http://schemas.microsoft.com/office/powerpoint/2010/main">
    <p:cut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Keep off the G.R.A.S.S.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GUILT- “I don’t </a:t>
            </a:r>
            <a:r>
              <a:rPr lang="en-US" b="1" i="1" dirty="0" smtClean="0"/>
              <a:t>want</a:t>
            </a:r>
            <a:r>
              <a:rPr lang="en-US" b="1" dirty="0" smtClean="0"/>
              <a:t> to go/I WANT to go!”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C00000"/>
                </a:solidFill>
              </a:rPr>
              <a:t>RESENTMENT- “Why me?     It’s not fair”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ANXIETY- “I am not ready    What if --- 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C00000"/>
                </a:solidFill>
              </a:rPr>
              <a:t>SELF-ABSORPTION- “Me… what about me?”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0000"/>
                </a:solidFill>
              </a:rPr>
              <a:t>STRESS- Physical, mental… thinking suffers 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592888034"/>
      </p:ext>
    </p:extLst>
  </p:cSld>
  <p:clrMapOvr>
    <a:masterClrMapping/>
  </p:clrMapOvr>
  <p:transition xmlns:p14="http://schemas.microsoft.com/office/powerpoint/2010/main">
    <p:cut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G.R.A.S.S.  HAPPENS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Guilt, Resentment, Anxiety,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Self-absorption and Stress.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These are the five real and measurable costs of not managing transition effectively. </a:t>
            </a:r>
          </a:p>
          <a:p>
            <a:pPr marL="0" indent="0" algn="ctr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CHANGE-there’s no way to avoid it.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If you </a:t>
            </a:r>
            <a:r>
              <a:rPr lang="en-US" b="1" u="sng" dirty="0" smtClean="0">
                <a:solidFill>
                  <a:srgbClr val="FF0000"/>
                </a:solidFill>
              </a:rPr>
              <a:t>manage your transition</a:t>
            </a:r>
            <a:r>
              <a:rPr lang="en-US" b="1" dirty="0" smtClean="0">
                <a:solidFill>
                  <a:srgbClr val="FF0000"/>
                </a:solidFill>
              </a:rPr>
              <a:t> from one school (or role) using these ideas …  </a:t>
            </a:r>
          </a:p>
        </p:txBody>
      </p:sp>
    </p:spTree>
    <p:extLst>
      <p:ext uri="{BB962C8B-B14F-4D97-AF65-F5344CB8AC3E}">
        <p14:creationId xmlns:p14="http://schemas.microsoft.com/office/powerpoint/2010/main" val="1582545977"/>
      </p:ext>
    </p:extLst>
  </p:cSld>
  <p:clrMapOvr>
    <a:masterClrMapping/>
  </p:clrMapOvr>
  <p:transition xmlns:p14="http://schemas.microsoft.com/office/powerpoint/2010/main">
    <p:cut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What Can You Do 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68880"/>
            <a:ext cx="8229600" cy="438912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9600" dirty="0" smtClean="0"/>
              <a:t>KEEP </a:t>
            </a:r>
            <a:r>
              <a:rPr lang="en-US" sz="9600" dirty="0"/>
              <a:t>OFF THE G.R.A.S.S</a:t>
            </a:r>
            <a:r>
              <a:rPr lang="en-US" sz="96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30919324"/>
      </p:ext>
    </p:extLst>
  </p:cSld>
  <p:clrMapOvr>
    <a:masterClrMapping/>
  </p:clrMapOvr>
  <p:transition xmlns:p14="http://schemas.microsoft.com/office/powerpoint/2010/main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05712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YOU WILL MAKE IT !!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>
            <a:normAutofit fontScale="92500" lnSpcReduction="20000"/>
          </a:bodyPr>
          <a:lstStyle/>
          <a:p>
            <a:endParaRPr lang="en-US" b="1" dirty="0" smtClean="0"/>
          </a:p>
          <a:p>
            <a:r>
              <a:rPr lang="en-US" b="1" dirty="0" smtClean="0">
                <a:solidFill>
                  <a:schemeClr val="tx2"/>
                </a:solidFill>
              </a:rPr>
              <a:t>Stay in a mode of taking in new information and make adjustments  along the way</a:t>
            </a:r>
          </a:p>
          <a:p>
            <a:pPr marL="0" indent="0">
              <a:buNone/>
            </a:pPr>
            <a:endParaRPr lang="en-US" b="1" dirty="0" smtClean="0">
              <a:solidFill>
                <a:schemeClr val="tx2"/>
              </a:solidFill>
            </a:endParaRPr>
          </a:p>
          <a:p>
            <a:r>
              <a:rPr lang="en-US" b="1" dirty="0" smtClean="0">
                <a:solidFill>
                  <a:schemeClr val="tx2"/>
                </a:solidFill>
              </a:rPr>
              <a:t>Look for ways to use your creativity- it’s gotten you this far, yes?</a:t>
            </a:r>
          </a:p>
          <a:p>
            <a:pPr marL="0" indent="0">
              <a:buNone/>
            </a:pPr>
            <a:endParaRPr lang="en-US" b="1" dirty="0" smtClean="0">
              <a:solidFill>
                <a:schemeClr val="tx2"/>
              </a:solidFill>
            </a:endParaRPr>
          </a:p>
          <a:p>
            <a:r>
              <a:rPr lang="en-US" b="1" dirty="0" smtClean="0">
                <a:solidFill>
                  <a:schemeClr val="tx2"/>
                </a:solidFill>
              </a:rPr>
              <a:t>Have a mentor or sounding board- </a:t>
            </a:r>
            <a:r>
              <a:rPr lang="en-US" b="1" dirty="0" smtClean="0">
                <a:solidFill>
                  <a:schemeClr val="tx2"/>
                </a:solidFill>
              </a:rPr>
              <a:t>don’t 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smtClean="0">
                <a:solidFill>
                  <a:schemeClr val="tx2"/>
                </a:solidFill>
              </a:rPr>
              <a:t>go about things alone!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>
                <a:solidFill>
                  <a:schemeClr val="tx2"/>
                </a:solidFill>
              </a:rPr>
              <a:t>Be willing to step a bit outside your comfort zone</a:t>
            </a:r>
          </a:p>
          <a:p>
            <a:pPr marL="0" indent="0">
              <a:buNone/>
            </a:pPr>
            <a:endParaRPr lang="en-US" b="1" dirty="0" smtClean="0">
              <a:solidFill>
                <a:schemeClr val="tx2"/>
              </a:solidFill>
            </a:endParaRPr>
          </a:p>
          <a:p>
            <a:r>
              <a:rPr lang="en-US" b="1" dirty="0" smtClean="0">
                <a:solidFill>
                  <a:schemeClr val="tx2"/>
                </a:solidFill>
              </a:rPr>
              <a:t>Don’t give up- PERSIST!  Don’t give in… or up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cut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64008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+mn-lt"/>
              </a:rPr>
              <a:t>EXIT TICKET</a:t>
            </a:r>
            <a:br>
              <a:rPr lang="en-US" b="1" dirty="0" smtClean="0">
                <a:solidFill>
                  <a:srgbClr val="C00000"/>
                </a:solidFill>
                <a:latin typeface="+mn-lt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i="1" dirty="0" smtClean="0"/>
              <a:t>Develop your own personal Transition Plan </a:t>
            </a:r>
            <a:br>
              <a:rPr lang="en-US" b="1" i="1" dirty="0" smtClean="0"/>
            </a:b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sz="3200" b="1" i="1" dirty="0" smtClean="0"/>
              <a:t/>
            </a:r>
            <a:br>
              <a:rPr lang="en-US" sz="3200" b="1" i="1" dirty="0" smtClean="0"/>
            </a:b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188588622"/>
      </p:ext>
    </p:extLst>
  </p:cSld>
  <p:clrMapOvr>
    <a:masterClrMapping/>
  </p:clrMapOvr>
  <p:transition xmlns:p14="http://schemas.microsoft.com/office/powerpoint/2010/main">
    <p:wheel spokes="8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35814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+mn-lt"/>
              </a:rPr>
              <a:t>POST SCRIPT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i="1" dirty="0" smtClean="0"/>
              <a:t>Still struggling with your personal transition?</a:t>
            </a:r>
            <a:br>
              <a:rPr lang="en-US" b="1" i="1" dirty="0" smtClean="0"/>
            </a:br>
            <a:endParaRPr lang="en-US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3657600"/>
            <a:ext cx="36576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Shari Drake</a:t>
            </a:r>
          </a:p>
          <a:p>
            <a:r>
              <a:rPr lang="en-US" b="1" i="1" dirty="0" smtClean="0"/>
              <a:t>Title I Coordinator of Instruction</a:t>
            </a:r>
            <a:r>
              <a:rPr lang="en-US" b="1" i="1" dirty="0"/>
              <a:t/>
            </a:r>
            <a:br>
              <a:rPr lang="en-US" b="1" i="1" dirty="0"/>
            </a:br>
            <a:r>
              <a:rPr lang="en-US" b="1" i="1" dirty="0"/>
              <a:t/>
            </a:r>
            <a:br>
              <a:rPr lang="en-US" b="1" i="1" dirty="0"/>
            </a:br>
            <a:r>
              <a:rPr lang="en-US" b="1" i="1" dirty="0" smtClean="0">
                <a:solidFill>
                  <a:srgbClr val="FF0000"/>
                </a:solidFill>
              </a:rPr>
              <a:t>sdrake@</a:t>
            </a:r>
            <a:r>
              <a:rPr lang="en-US" b="1" i="1" dirty="0">
                <a:solidFill>
                  <a:srgbClr val="FF0000"/>
                </a:solidFill>
              </a:rPr>
              <a:t>hampton.k12.</a:t>
            </a:r>
            <a:r>
              <a:rPr lang="en-US" b="1" i="1" dirty="0" smtClean="0">
                <a:solidFill>
                  <a:srgbClr val="FF0000"/>
                </a:solidFill>
              </a:rPr>
              <a:t>va.us  </a:t>
            </a:r>
            <a:r>
              <a:rPr lang="en-US" b="1" i="1" dirty="0">
                <a:solidFill>
                  <a:srgbClr val="FF0000"/>
                </a:solidFill>
              </a:rPr>
              <a:t/>
            </a:r>
            <a:br>
              <a:rPr lang="en-US" b="1" i="1" dirty="0">
                <a:solidFill>
                  <a:srgbClr val="FF0000"/>
                </a:solidFill>
              </a:rPr>
            </a:br>
            <a:r>
              <a:rPr lang="en-US" b="1" i="1" dirty="0" smtClean="0"/>
              <a:t>757</a:t>
            </a:r>
            <a:r>
              <a:rPr lang="en-US" b="1" i="1" dirty="0"/>
              <a:t>-727-</a:t>
            </a:r>
            <a:r>
              <a:rPr lang="en-US" b="1" i="1" dirty="0" smtClean="0"/>
              <a:t>2025 </a:t>
            </a:r>
            <a:r>
              <a:rPr lang="en-US" b="1" i="1" dirty="0"/>
              <a:t>office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3657600"/>
            <a:ext cx="35814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Eric Stone </a:t>
            </a:r>
            <a:br>
              <a:rPr lang="en-US" b="1" i="1" dirty="0"/>
            </a:br>
            <a:r>
              <a:rPr lang="en-US" b="1" i="1" dirty="0"/>
              <a:t>Title I Leadership Coach</a:t>
            </a:r>
            <a:br>
              <a:rPr lang="en-US" b="1" i="1" dirty="0"/>
            </a:br>
            <a:r>
              <a:rPr lang="en-US" b="1" i="1" dirty="0"/>
              <a:t/>
            </a:r>
            <a:br>
              <a:rPr lang="en-US" b="1" i="1" dirty="0"/>
            </a:br>
            <a:endParaRPr lang="en-US" b="1" i="1" dirty="0" smtClean="0"/>
          </a:p>
          <a:p>
            <a:r>
              <a:rPr lang="en-US" b="1" i="1" dirty="0" smtClean="0">
                <a:solidFill>
                  <a:srgbClr val="FF0000"/>
                </a:solidFill>
              </a:rPr>
              <a:t>estone</a:t>
            </a:r>
            <a:r>
              <a:rPr lang="en-US" b="1" i="1" dirty="0">
                <a:solidFill>
                  <a:srgbClr val="FF0000"/>
                </a:solidFill>
              </a:rPr>
              <a:t>@hampton.k12.</a:t>
            </a:r>
            <a:r>
              <a:rPr lang="en-US" b="1" i="1" dirty="0" smtClean="0">
                <a:solidFill>
                  <a:srgbClr val="FF0000"/>
                </a:solidFill>
              </a:rPr>
              <a:t>va.us</a:t>
            </a:r>
            <a:r>
              <a:rPr lang="en-US" b="1" i="1" dirty="0"/>
              <a:t/>
            </a:r>
            <a:br>
              <a:rPr lang="en-US" b="1" i="1" dirty="0"/>
            </a:br>
            <a:r>
              <a:rPr lang="en-US" b="1" i="1" dirty="0"/>
              <a:t>757-727-2121 office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708719"/>
      </p:ext>
    </p:extLst>
  </p:cSld>
  <p:clrMapOvr>
    <a:masterClrMapping/>
  </p:clrMapOvr>
  <p:transition xmlns:p14="http://schemas.microsoft.com/office/powerpoint/2010/main">
    <p:wheel spokes="8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305800" cy="3505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  <a:latin typeface="Arial Black" pitchFamily="34" charset="0"/>
              </a:rPr>
              <a:t>Reference:</a:t>
            </a:r>
            <a:br>
              <a:rPr lang="en-US" sz="54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en-US" sz="5400" dirty="0" smtClean="0">
                <a:solidFill>
                  <a:srgbClr val="FFFF00"/>
                </a:solidFill>
                <a:latin typeface="Arial Black" pitchFamily="34" charset="0"/>
              </a:rPr>
              <a:t/>
            </a:r>
            <a:br>
              <a:rPr lang="en-US" sz="5400" dirty="0" smtClean="0">
                <a:solidFill>
                  <a:srgbClr val="FFFF00"/>
                </a:solidFill>
                <a:latin typeface="Arial Black" pitchFamily="34" charset="0"/>
              </a:rPr>
            </a:br>
            <a:r>
              <a:rPr lang="en-US" sz="5400" dirty="0" smtClean="0">
                <a:solidFill>
                  <a:srgbClr val="C00000"/>
                </a:solidFill>
                <a:latin typeface="Arial Black" pitchFamily="34" charset="0"/>
              </a:rPr>
              <a:t>Managing Transitions</a:t>
            </a:r>
            <a:r>
              <a:rPr lang="en-US" dirty="0" smtClean="0">
                <a:solidFill>
                  <a:srgbClr val="C00000"/>
                </a:solidFill>
                <a:latin typeface="Arial Black" pitchFamily="34" charset="0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en-US" sz="3600" i="1" dirty="0" smtClean="0">
                <a:solidFill>
                  <a:srgbClr val="C00000"/>
                </a:solidFill>
                <a:latin typeface="Arial Black" pitchFamily="34" charset="0"/>
              </a:rPr>
              <a:t>“Making the Most of Change”</a:t>
            </a:r>
            <a:r>
              <a:rPr lang="en-US" sz="4000" dirty="0" smtClean="0">
                <a:solidFill>
                  <a:srgbClr val="FFFF00"/>
                </a:solidFill>
                <a:latin typeface="Arial Black" pitchFamily="34" charset="0"/>
              </a:rPr>
              <a:t/>
            </a:r>
            <a:br>
              <a:rPr lang="en-US" sz="4000" dirty="0" smtClean="0">
                <a:solidFill>
                  <a:srgbClr val="FFFF00"/>
                </a:solidFill>
                <a:latin typeface="Arial Black" pitchFamily="34" charset="0"/>
              </a:rPr>
            </a:br>
            <a:r>
              <a:rPr lang="en-US" dirty="0" smtClean="0">
                <a:latin typeface="Arial Black" pitchFamily="34" charset="0"/>
              </a:rPr>
              <a:t/>
            </a:r>
            <a:br>
              <a:rPr lang="en-US" dirty="0" smtClean="0">
                <a:latin typeface="Arial Black" pitchFamily="34" charset="0"/>
              </a:rPr>
            </a:br>
            <a:r>
              <a:rPr lang="en-US" dirty="0" smtClean="0">
                <a:latin typeface="Arial Black" pitchFamily="34" charset="0"/>
              </a:rPr>
              <a:t>by William Bridges</a:t>
            </a:r>
            <a:endParaRPr lang="en-US" dirty="0">
              <a:latin typeface="Arial Black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229600" cy="6400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+mn-lt"/>
              </a:rPr>
              <a:t/>
            </a:r>
            <a:br>
              <a:rPr lang="en-US" b="1" dirty="0" smtClean="0">
                <a:solidFill>
                  <a:srgbClr val="C00000"/>
                </a:solidFill>
                <a:latin typeface="+mn-lt"/>
              </a:rPr>
            </a:br>
            <a:r>
              <a:rPr lang="en-US" b="1" dirty="0" smtClean="0">
                <a:solidFill>
                  <a:srgbClr val="C00000"/>
                </a:solidFill>
                <a:latin typeface="+mn-lt"/>
              </a:rPr>
              <a:t>Learning Intention</a:t>
            </a:r>
            <a:br>
              <a:rPr lang="en-US" b="1" dirty="0" smtClean="0">
                <a:solidFill>
                  <a:srgbClr val="C00000"/>
                </a:solidFill>
                <a:latin typeface="+mn-lt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i="1" dirty="0" smtClean="0"/>
              <a:t>Today, we will be able to identify the 3 Stages of Transition and at least 3 strategies for moving through transition relating to change </a:t>
            </a:r>
            <a:br>
              <a:rPr lang="en-US" b="1" i="1" dirty="0" smtClean="0"/>
            </a:b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sz="3200" b="1" i="1" dirty="0" smtClean="0"/>
              <a:t/>
            </a:r>
            <a:br>
              <a:rPr lang="en-US" sz="3200" b="1" i="1" dirty="0" smtClean="0"/>
            </a:br>
            <a:endParaRPr lang="en-US" b="1" i="1" dirty="0"/>
          </a:p>
        </p:txBody>
      </p:sp>
    </p:spTree>
  </p:cSld>
  <p:clrMapOvr>
    <a:masterClrMapping/>
  </p:clrMapOvr>
  <p:transition xmlns:p14="http://schemas.microsoft.com/office/powerpoint/2010/main">
    <p:wheel spokes="8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6400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+mn-lt"/>
              </a:rPr>
              <a:t/>
            </a:r>
            <a:br>
              <a:rPr lang="en-US" b="1" dirty="0" smtClean="0">
                <a:solidFill>
                  <a:srgbClr val="C00000"/>
                </a:solidFill>
                <a:latin typeface="+mn-lt"/>
              </a:rPr>
            </a:br>
            <a:r>
              <a:rPr lang="en-US" b="1" dirty="0" smtClean="0">
                <a:solidFill>
                  <a:srgbClr val="C00000"/>
                </a:solidFill>
                <a:latin typeface="+mn-lt"/>
              </a:rPr>
              <a:t>SUCCESS</a:t>
            </a:r>
            <a:br>
              <a:rPr lang="en-US" b="1" dirty="0" smtClean="0">
                <a:solidFill>
                  <a:srgbClr val="C00000"/>
                </a:solidFill>
                <a:latin typeface="+mn-lt"/>
              </a:rPr>
            </a:br>
            <a:r>
              <a:rPr lang="en-US" b="1" dirty="0" smtClean="0">
                <a:solidFill>
                  <a:srgbClr val="C00000"/>
                </a:solidFill>
                <a:latin typeface="+mn-lt"/>
              </a:rPr>
              <a:t>CRITERIA</a:t>
            </a:r>
            <a:br>
              <a:rPr lang="en-US" b="1" dirty="0" smtClean="0">
                <a:solidFill>
                  <a:srgbClr val="C00000"/>
                </a:solidFill>
                <a:latin typeface="+mn-lt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i="1" dirty="0" smtClean="0"/>
              <a:t>We will be able to identify strategies to create and develop a Personal Transition Plan   </a:t>
            </a:r>
            <a:br>
              <a:rPr lang="en-US" b="1" i="1" dirty="0" smtClean="0"/>
            </a:b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sz="3200" b="1" i="1" dirty="0" smtClean="0"/>
              <a:t/>
            </a:r>
            <a:br>
              <a:rPr lang="en-US" sz="3200" b="1" i="1" dirty="0" smtClean="0"/>
            </a:b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662137016"/>
      </p:ext>
    </p:extLst>
  </p:cSld>
  <p:clrMapOvr>
    <a:masterClrMapping/>
  </p:clrMapOvr>
  <p:transition xmlns:p14="http://schemas.microsoft.com/office/powerpoint/2010/main">
    <p:wheel spokes="8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64008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+mn-lt"/>
              </a:rPr>
              <a:t>EXIT TICKET</a:t>
            </a:r>
            <a:br>
              <a:rPr lang="en-US" b="1" dirty="0" smtClean="0">
                <a:solidFill>
                  <a:srgbClr val="C00000"/>
                </a:solidFill>
                <a:latin typeface="+mn-lt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i="1" dirty="0" smtClean="0"/>
              <a:t>Develop your own personal Transition Plan </a:t>
            </a:r>
            <a:br>
              <a:rPr lang="en-US" b="1" i="1" dirty="0" smtClean="0"/>
            </a:b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sz="3200" b="1" i="1" dirty="0" smtClean="0"/>
              <a:t/>
            </a:r>
            <a:br>
              <a:rPr lang="en-US" sz="3200" b="1" i="1" dirty="0" smtClean="0"/>
            </a:b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600907120"/>
      </p:ext>
    </p:extLst>
  </p:cSld>
  <p:clrMapOvr>
    <a:masterClrMapping/>
  </p:clrMapOvr>
  <p:transition xmlns:p14="http://schemas.microsoft.com/office/powerpoint/2010/main">
    <p:wheel spokes="8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524000"/>
            <a:ext cx="8305800" cy="2057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rgbClr val="C00000"/>
                </a:solidFill>
                <a:latin typeface="Arial Black" pitchFamily="34" charset="0"/>
              </a:rPr>
              <a:t/>
            </a:r>
            <a:br>
              <a:rPr lang="en-US" sz="4400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en-US" sz="4400" dirty="0" smtClean="0">
                <a:solidFill>
                  <a:srgbClr val="C00000"/>
                </a:solidFill>
                <a:latin typeface="Arial Black" pitchFamily="34" charset="0"/>
              </a:rPr>
              <a:t/>
            </a:r>
            <a:br>
              <a:rPr lang="en-US" sz="4400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en-US" sz="4400" dirty="0" smtClean="0">
                <a:solidFill>
                  <a:srgbClr val="C00000"/>
                </a:solidFill>
                <a:latin typeface="Arial Black" pitchFamily="34" charset="0"/>
              </a:rPr>
              <a:t/>
            </a:r>
            <a:br>
              <a:rPr lang="en-US" sz="4400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en-US" sz="4400" dirty="0" smtClean="0">
                <a:solidFill>
                  <a:srgbClr val="C00000"/>
                </a:solidFill>
                <a:latin typeface="Arial Black" pitchFamily="34" charset="0"/>
              </a:rPr>
              <a:t/>
            </a:r>
            <a:br>
              <a:rPr lang="en-US" sz="4400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en-US" sz="4400" dirty="0" smtClean="0">
                <a:solidFill>
                  <a:srgbClr val="C00000"/>
                </a:solidFill>
                <a:latin typeface="Arial Black" pitchFamily="34" charset="0"/>
              </a:rPr>
              <a:t/>
            </a:r>
            <a:br>
              <a:rPr lang="en-US" sz="4400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en-US" sz="4400" dirty="0" smtClean="0">
                <a:solidFill>
                  <a:srgbClr val="C00000"/>
                </a:solidFill>
                <a:latin typeface="Arial Black" pitchFamily="34" charset="0"/>
              </a:rPr>
              <a:t/>
            </a:r>
            <a:br>
              <a:rPr lang="en-US" sz="4400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en-US" sz="4400" dirty="0" smtClean="0">
                <a:solidFill>
                  <a:srgbClr val="C00000"/>
                </a:solidFill>
                <a:latin typeface="Arial Black" pitchFamily="34" charset="0"/>
              </a:rPr>
              <a:t/>
            </a:r>
            <a:br>
              <a:rPr lang="en-US" sz="4400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en-US" sz="4400" dirty="0" smtClean="0">
                <a:solidFill>
                  <a:srgbClr val="C00000"/>
                </a:solidFill>
                <a:latin typeface="Arial Black" pitchFamily="34" charset="0"/>
              </a:rPr>
              <a:t/>
            </a:r>
            <a:br>
              <a:rPr lang="en-US" sz="4400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en-US" sz="4400" dirty="0" smtClean="0">
                <a:solidFill>
                  <a:srgbClr val="C00000"/>
                </a:solidFill>
                <a:latin typeface="Arial Black" pitchFamily="34" charset="0"/>
              </a:rPr>
              <a:t/>
            </a:r>
            <a:br>
              <a:rPr lang="en-US" sz="4400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en-US" sz="4000" dirty="0" smtClean="0">
                <a:solidFill>
                  <a:srgbClr val="C00000"/>
                </a:solidFill>
                <a:latin typeface="Arial Black" pitchFamily="34" charset="0"/>
              </a:rPr>
              <a:t>Recall a change that you have experienced.. Personally or professionally</a:t>
            </a:r>
            <a:r>
              <a:rPr lang="en-US" dirty="0" smtClean="0">
                <a:latin typeface="Arial Black" pitchFamily="34" charset="0"/>
              </a:rPr>
              <a:t/>
            </a:r>
            <a:br>
              <a:rPr lang="en-US" dirty="0" smtClean="0">
                <a:latin typeface="Arial Black" pitchFamily="34" charset="0"/>
              </a:rPr>
            </a:br>
            <a:endParaRPr lang="en-US" dirty="0">
              <a:latin typeface="Arial Black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743200"/>
            <a:ext cx="8229600" cy="4525963"/>
          </a:xfrm>
        </p:spPr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Jot it down or recall it in your head</a:t>
            </a:r>
          </a:p>
          <a:p>
            <a:r>
              <a:rPr lang="en-US" b="1" dirty="0" smtClean="0"/>
              <a:t>Think about a challenge you faced as a result </a:t>
            </a:r>
          </a:p>
          <a:p>
            <a:r>
              <a:rPr lang="en-US" b="1" dirty="0" smtClean="0"/>
              <a:t>Turn &amp; Talk with a person near you…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cut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295400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It’s Not the Change That Does Us in, but the Transition</a:t>
            </a:r>
            <a:endParaRPr lang="en-US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581400"/>
            <a:ext cx="7854696" cy="1752600"/>
          </a:xfrm>
        </p:spPr>
        <p:txBody>
          <a:bodyPr/>
          <a:lstStyle/>
          <a:p>
            <a:r>
              <a:rPr lang="en-US" dirty="0" smtClean="0"/>
              <a:t>William Bridges    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cut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752600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rgbClr val="C00000"/>
                </a:solidFill>
                <a:latin typeface="+mn-lt"/>
              </a:rPr>
              <a:t>The Three Stages of Transition</a:t>
            </a:r>
            <a:endParaRPr lang="en-US" sz="6000" dirty="0">
              <a:solidFill>
                <a:srgbClr val="C00000"/>
              </a:solidFill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>
    <p:cut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ENDINGS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09800"/>
            <a:ext cx="8229600" cy="3962400"/>
          </a:xfrm>
        </p:spPr>
        <p:txBody>
          <a:bodyPr/>
          <a:lstStyle/>
          <a:p>
            <a:r>
              <a:rPr lang="en-US" dirty="0" smtClean="0"/>
              <a:t>“</a:t>
            </a:r>
            <a:r>
              <a:rPr lang="en-US" b="1" dirty="0" smtClean="0"/>
              <a:t>Prepare to let go of the old ways…”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Identify the loss</a:t>
            </a:r>
          </a:p>
          <a:p>
            <a:r>
              <a:rPr lang="en-US" b="1" dirty="0" smtClean="0"/>
              <a:t>Respect the feelings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Honor the past</a:t>
            </a:r>
          </a:p>
          <a:p>
            <a:r>
              <a:rPr lang="en-US" b="1" dirty="0" smtClean="0"/>
              <a:t>Keep the communication lines open.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cut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2432</TotalTime>
  <Words>591</Words>
  <Application>Microsoft Macintosh PowerPoint</Application>
  <PresentationFormat>On-screen Show (4:3)</PresentationFormat>
  <Paragraphs>99</Paragraphs>
  <Slides>17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New Beginnings</vt:lpstr>
      <vt:lpstr>Reference:  Managing Transitions “Making the Most of Change”  by William Bridges</vt:lpstr>
      <vt:lpstr> Learning Intention  Today, we will be able to identify the 3 Stages of Transition and at least 3 strategies for moving through transition relating to change    </vt:lpstr>
      <vt:lpstr> SUCCESS CRITERIA  We will be able to identify strategies to create and develop a Personal Transition Plan      </vt:lpstr>
      <vt:lpstr>EXIT TICKET  Develop your own personal Transition Plan    </vt:lpstr>
      <vt:lpstr>         Recall a change that you have experienced.. Personally or professionally </vt:lpstr>
      <vt:lpstr>It’s Not the Change That Does Us in, but the Transition</vt:lpstr>
      <vt:lpstr>The Three Stages of Transition</vt:lpstr>
      <vt:lpstr>ENDINGS</vt:lpstr>
      <vt:lpstr>The Neutral Zone</vt:lpstr>
      <vt:lpstr>New Beginnings</vt:lpstr>
      <vt:lpstr>Keep off the G.R.A.S.S.</vt:lpstr>
      <vt:lpstr>G.R.A.S.S.  HAPPENS</vt:lpstr>
      <vt:lpstr>What Can You Do To</vt:lpstr>
      <vt:lpstr>YOU WILL MAKE IT !!</vt:lpstr>
      <vt:lpstr>EXIT TICKET  Develop your own personal Transition Plan    </vt:lpstr>
      <vt:lpstr>POST SCRIPT Still struggling with your personal transition?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Beginnings</dc:title>
  <dc:creator>dnovak</dc:creator>
  <cp:lastModifiedBy>HCS HCS</cp:lastModifiedBy>
  <cp:revision>182</cp:revision>
  <dcterms:created xsi:type="dcterms:W3CDTF">2012-09-04T13:39:49Z</dcterms:created>
  <dcterms:modified xsi:type="dcterms:W3CDTF">2016-07-27T15:06:40Z</dcterms:modified>
</cp:coreProperties>
</file>