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1" r:id="rId2"/>
    <p:sldId id="264" r:id="rId3"/>
    <p:sldId id="265" r:id="rId4"/>
    <p:sldId id="263" r:id="rId5"/>
    <p:sldId id="267" r:id="rId6"/>
    <p:sldId id="272" r:id="rId7"/>
    <p:sldId id="268" r:id="rId8"/>
    <p:sldId id="274" r:id="rId9"/>
    <p:sldId id="269" r:id="rId10"/>
    <p:sldId id="270" r:id="rId11"/>
    <p:sldId id="275" r:id="rId12"/>
    <p:sldId id="266" r:id="rId13"/>
    <p:sldId id="271" r:id="rId14"/>
    <p:sldId id="287" r:id="rId15"/>
    <p:sldId id="288" r:id="rId16"/>
    <p:sldId id="281" r:id="rId17"/>
    <p:sldId id="277" r:id="rId18"/>
    <p:sldId id="278" r:id="rId19"/>
    <p:sldId id="282" r:id="rId20"/>
    <p:sldId id="284" r:id="rId21"/>
    <p:sldId id="283" r:id="rId22"/>
    <p:sldId id="279" r:id="rId23"/>
    <p:sldId id="280" r:id="rId24"/>
    <p:sldId id="273" r:id="rId25"/>
    <p:sldId id="276" r:id="rId26"/>
    <p:sldId id="285" r:id="rId27"/>
    <p:sldId id="286" r:id="rId28"/>
    <p:sldId id="289" r:id="rId29"/>
    <p:sldId id="290" r:id="rId30"/>
    <p:sldId id="25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283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08C4A-B6A9-FE4E-A140-0CDB15E001F4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971DD-D204-A342-B89B-04F7EF4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5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Strategy: Hire carefully to shape the CULTURE, </a:t>
            </a:r>
            <a:r>
              <a:rPr lang="en-US" b="1" dirty="0" smtClean="0"/>
              <a:t>Assign teachers carefully, </a:t>
            </a:r>
            <a:r>
              <a:rPr lang="en-US" b="0" dirty="0" smtClean="0"/>
              <a:t>Encourage</a:t>
            </a:r>
            <a:r>
              <a:rPr lang="en-US" b="0" baseline="0" dirty="0" smtClean="0"/>
              <a:t> high yield practices,  </a:t>
            </a:r>
            <a:endParaRPr lang="en-US" b="1" dirty="0" smtClean="0"/>
          </a:p>
          <a:p>
            <a:r>
              <a:rPr lang="en-US" dirty="0" smtClean="0"/>
              <a:t>Action: Hiring protocols test willingness to commit. </a:t>
            </a:r>
            <a:r>
              <a:rPr lang="en-US" b="1" dirty="0" smtClean="0"/>
              <a:t>Strong</a:t>
            </a:r>
            <a:r>
              <a:rPr lang="en-US" b="1" baseline="0" dirty="0" smtClean="0"/>
              <a:t> teachers are assigned to the students furthest behind; SUPPORT weak teachers, </a:t>
            </a:r>
            <a:r>
              <a:rPr lang="en-US" b="0" baseline="0" dirty="0" smtClean="0"/>
              <a:t>Provide individualized feedback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9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Strategy: High support-high</a:t>
            </a:r>
            <a:r>
              <a:rPr lang="en-US" baseline="0" dirty="0" smtClean="0"/>
              <a:t> demand approach</a:t>
            </a:r>
            <a:endParaRPr lang="en-US" dirty="0" smtClean="0"/>
          </a:p>
          <a:p>
            <a:r>
              <a:rPr lang="en-US" dirty="0" smtClean="0"/>
              <a:t>Action: They create norms &amp; expectations for professional conversations.</a:t>
            </a:r>
            <a:r>
              <a:rPr lang="en-US" baseline="0" dirty="0" smtClean="0"/>
              <a:t> They establish norms for how adults interact with students. Teachers adapt methods &amp; interventions UNTIL students meet high performance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Strategy: Big</a:t>
            </a:r>
            <a:r>
              <a:rPr lang="en-US" baseline="0" dirty="0" smtClean="0"/>
              <a:t> goals and little goals, </a:t>
            </a:r>
            <a:r>
              <a:rPr lang="en-US" b="1" baseline="0" dirty="0" smtClean="0"/>
              <a:t>Data is public and help teachers understand how to use it,</a:t>
            </a:r>
            <a:r>
              <a:rPr lang="en-US" baseline="0" dirty="0" smtClean="0"/>
              <a:t> “Relentlessly Respectful” AND “Respectfully Relentless” </a:t>
            </a:r>
            <a:endParaRPr lang="en-US" dirty="0" smtClean="0"/>
          </a:p>
          <a:p>
            <a:r>
              <a:rPr lang="en-US" dirty="0" smtClean="0"/>
              <a:t>Action:</a:t>
            </a:r>
            <a:r>
              <a:rPr lang="en-US" baseline="0" dirty="0" smtClean="0"/>
              <a:t>  SMART Goals, SLP/PD Plan, </a:t>
            </a:r>
            <a:r>
              <a:rPr lang="en-US" b="1" baseline="0" dirty="0" smtClean="0"/>
              <a:t>Examine student work to assess rigor of instruction, </a:t>
            </a:r>
            <a:r>
              <a:rPr lang="en-US" b="0" baseline="0" dirty="0" smtClean="0"/>
              <a:t>Follow up. Ask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“Tell me (more) about….    Instead of WHY?   </a:t>
            </a:r>
            <a:r>
              <a:rPr lang="en-US" b="1" dirty="0" smtClean="0"/>
              <a:t>Asking why builds walls- staff get defensive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“Tell me (more) about….    Instead of WHY?   </a:t>
            </a:r>
            <a:r>
              <a:rPr lang="en-US" b="1" dirty="0" smtClean="0"/>
              <a:t>Asking why builds walls- staff get defensive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4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4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4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your reference----- Highlights from article on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5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BACK-UP-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2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2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responses if </a:t>
            </a:r>
            <a:r>
              <a:rPr lang="en-US" dirty="0" err="1" smtClean="0"/>
              <a:t>AnswerGarden</a:t>
            </a:r>
            <a:r>
              <a:rPr lang="en-US" dirty="0" smtClean="0"/>
              <a:t> does work on Monday!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to Education Trust </a:t>
            </a:r>
            <a:r>
              <a:rPr lang="en-US" dirty="0" err="1" smtClean="0"/>
              <a:t>powerpoint</a:t>
            </a:r>
            <a:r>
              <a:rPr lang="en-US" dirty="0" smtClean="0"/>
              <a:t>/Karin Chenoweth’s NASTID presentation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9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START:</a:t>
            </a:r>
            <a:r>
              <a:rPr lang="en-US" baseline="0" dirty="0" smtClean="0"/>
              <a:t> “So</a:t>
            </a:r>
            <a:r>
              <a:rPr lang="en-US" dirty="0" smtClean="0"/>
              <a:t> in summary, what we learned from the Ed Trust research is that</a:t>
            </a:r>
            <a:r>
              <a:rPr lang="en-US" baseline="0" dirty="0" smtClean="0"/>
              <a:t> the IBD principals all have 5 common traits”…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Strategy: INSTRUCTION MUST BE EXCELLENT</a:t>
            </a:r>
          </a:p>
          <a:p>
            <a:r>
              <a:rPr lang="en-US" dirty="0" smtClean="0"/>
              <a:t>Action: Teacher MUST know the difference between excellent instruction and mediocre instruction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Strategy: School</a:t>
            </a:r>
            <a:r>
              <a:rPr lang="en-US" baseline="0" dirty="0" smtClean="0"/>
              <a:t> Leaders establish a school-wide urgency around the use of time. </a:t>
            </a:r>
            <a:r>
              <a:rPr lang="en-US" b="1" baseline="0" dirty="0" smtClean="0"/>
              <a:t>School Leaders share decision-making. </a:t>
            </a:r>
            <a:r>
              <a:rPr lang="en-US" baseline="0" dirty="0" smtClean="0"/>
              <a:t>School Leaders plan and schedule their own time </a:t>
            </a:r>
            <a:endParaRPr lang="en-US" dirty="0" smtClean="0"/>
          </a:p>
          <a:p>
            <a:r>
              <a:rPr lang="en-US" dirty="0" smtClean="0"/>
              <a:t>Action:</a:t>
            </a:r>
            <a:r>
              <a:rPr lang="en-US" baseline="0" dirty="0" smtClean="0"/>
              <a:t> School/classroom routines ensure TOT, Master schedule focus on </a:t>
            </a:r>
            <a:r>
              <a:rPr lang="en-US" baseline="0" dirty="0" err="1" smtClean="0"/>
              <a:t>Instr</a:t>
            </a:r>
            <a:r>
              <a:rPr lang="en-US" baseline="0" dirty="0" smtClean="0"/>
              <a:t> time AND collaboration, </a:t>
            </a:r>
            <a:r>
              <a:rPr lang="en-US" b="1" baseline="0" dirty="0" smtClean="0"/>
              <a:t>Empower individuals to make decisions, Create team of expertise, </a:t>
            </a:r>
            <a:r>
              <a:rPr lang="en-US" b="0" baseline="0" dirty="0" smtClean="0"/>
              <a:t>Participate in meetings, trainings, be present in school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71DD-D204-A342-B89B-04F7EF42BD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5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5257800" cy="533400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5181600" cy="5334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1818AF-77EF-DB48-9A53-A32AC8DDA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BCAE8-5DD0-134A-AEF4-2428BF395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E79C3-8689-2D46-BF69-AB680435E5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26B9C-13A6-E244-9985-A4CC529D1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37809-C69E-0140-AF11-2F7B55B69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7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447800"/>
            <a:ext cx="31623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447800"/>
            <a:ext cx="31623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64F22-F9D6-C84A-9DCD-AF71A76966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2BABF-F657-0E48-9125-370219635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8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33119-0FEE-F643-8C09-3B97B8A88C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3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95CF1-A98F-094A-9BF6-28A5039BB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ED33F-B76A-E645-B808-DF33A17B7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80D37-B444-3847-A11A-BC7513741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447800"/>
            <a:ext cx="64770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C419FD-7D99-8D45-98FB-70B3554AF1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8353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8353E"/>
          </a:solidFill>
          <a:latin typeface="Arial Black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8353E"/>
          </a:solidFill>
          <a:latin typeface="Arial Black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8353E"/>
          </a:solidFill>
          <a:latin typeface="Arial Black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8353E"/>
          </a:solidFill>
          <a:latin typeface="Arial Black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8353E"/>
          </a:solidFill>
          <a:latin typeface="Arial Black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8353E"/>
          </a:solidFill>
          <a:latin typeface="Arial Black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8353E"/>
          </a:solidFill>
          <a:latin typeface="Arial Black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8353E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trust.org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514600"/>
            <a:ext cx="5257800" cy="533400"/>
          </a:xfrm>
        </p:spPr>
        <p:txBody>
          <a:bodyPr/>
          <a:lstStyle/>
          <a:p>
            <a:r>
              <a:rPr lang="en-US" dirty="0" smtClean="0"/>
              <a:t>Getting it Done: Leading Academic Success in Unexpected Schools</a:t>
            </a: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657600"/>
            <a:ext cx="5181600" cy="533400"/>
          </a:xfrm>
        </p:spPr>
        <p:txBody>
          <a:bodyPr/>
          <a:lstStyle/>
          <a:p>
            <a:r>
              <a:rPr lang="en-US" dirty="0" smtClean="0"/>
              <a:t>Eric A. Stone</a:t>
            </a:r>
          </a:p>
          <a:p>
            <a:r>
              <a:rPr lang="en-US" dirty="0" smtClean="0"/>
              <a:t> Leadership Coach</a:t>
            </a:r>
          </a:p>
          <a:p>
            <a:r>
              <a:rPr lang="en-US" dirty="0" smtClean="0"/>
              <a:t>2015 Summer Leadership Academy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It’s Being Done! 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5-07-30 at 11.37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19400"/>
            <a:ext cx="5558345" cy="3897140"/>
          </a:xfrm>
          <a:prstGeom prst="rect">
            <a:avLst/>
          </a:prstGeom>
        </p:spPr>
      </p:pic>
      <p:pic>
        <p:nvPicPr>
          <p:cNvPr id="3" name="Picture 2" descr="Screen Shot 2015-07-30 at 11.35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962400" cy="2980522"/>
          </a:xfrm>
          <a:prstGeom prst="rect">
            <a:avLst/>
          </a:prstGeom>
        </p:spPr>
      </p:pic>
      <p:pic>
        <p:nvPicPr>
          <p:cNvPr id="2" name="Picture 1" descr="Screen Shot 2015-07-30 at 11.32.0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447800"/>
            <a:ext cx="337459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Education Trust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www.edtrust.org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5-07-30 at 11.45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05000"/>
            <a:ext cx="4038600" cy="1957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038600"/>
            <a:ext cx="88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Education Trust is a national non-profit advocacy organization </a:t>
            </a:r>
          </a:p>
          <a:p>
            <a:pPr algn="ctr"/>
            <a:r>
              <a:rPr lang="en-US" dirty="0" smtClean="0"/>
              <a:t>that promotes high academic achievement for all students at all levels, particularly for 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tudents of color and low income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5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382000" cy="4876800"/>
          </a:xfrm>
        </p:spPr>
        <p:txBody>
          <a:bodyPr/>
          <a:lstStyle/>
          <a:p>
            <a:r>
              <a:rPr lang="en-US" dirty="0" smtClean="0"/>
              <a:t>Go to Karin Chenoweth February 2015</a:t>
            </a:r>
            <a:br>
              <a:rPr lang="en-US" dirty="0" smtClean="0"/>
            </a:br>
            <a:r>
              <a:rPr lang="en-US" dirty="0" smtClean="0"/>
              <a:t>NASTID presentation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CoachingHCS</a:t>
            </a:r>
            <a:r>
              <a:rPr lang="en-US" dirty="0" smtClean="0"/>
              <a:t>: </a:t>
            </a:r>
            <a:r>
              <a:rPr lang="en-US" dirty="0" err="1" smtClean="0"/>
              <a:t>www.coachinghcs.weebly.com</a:t>
            </a:r>
            <a:r>
              <a:rPr lang="en-US" dirty="0" smtClean="0"/>
              <a:t> Click on RESOURCES</a:t>
            </a:r>
            <a:r>
              <a:rPr lang="en-US" dirty="0" smtClean="0"/>
              <a:t>-2015 SLA-title_i_2015_national_conference.pdf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82296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 descr="Screen Shot 2015-07-30 at 11.35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6172200" cy="4642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295400"/>
            <a:ext cx="560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 my PPT and go to Ed Trust/Karen Chenoweth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6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8229600" cy="914400"/>
          </a:xfrm>
        </p:spPr>
        <p:txBody>
          <a:bodyPr/>
          <a:lstStyle/>
          <a:p>
            <a:r>
              <a:rPr lang="en-US" dirty="0" smtClean="0"/>
              <a:t>It’s Being Done </a:t>
            </a:r>
            <a:br>
              <a:rPr lang="en-US" dirty="0" smtClean="0"/>
            </a:br>
            <a:r>
              <a:rPr lang="en-US" dirty="0" smtClean="0"/>
              <a:t>5 Common Traits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3048000"/>
            <a:ext cx="32004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SUMMARY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4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Being Done </a:t>
            </a:r>
            <a:br>
              <a:rPr lang="en-US" dirty="0" smtClean="0"/>
            </a:br>
            <a:r>
              <a:rPr lang="en-US" dirty="0" smtClean="0"/>
              <a:t>5 Common Traits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Number One-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common belief that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ALL STUDENTS CAN LEARN             TO HIGH LEVELS 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… and the common vision that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Being Done </a:t>
            </a:r>
            <a:br>
              <a:rPr lang="en-US" dirty="0" smtClean="0"/>
            </a:br>
            <a:r>
              <a:rPr lang="en-US" dirty="0" smtClean="0"/>
              <a:t>5 Common Traits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6477000" cy="46783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… </a:t>
            </a:r>
            <a:r>
              <a:rPr lang="en-US" dirty="0" smtClean="0">
                <a:solidFill>
                  <a:schemeClr val="tx1"/>
                </a:solidFill>
              </a:rPr>
              <a:t>that it is up to schools to figure out how to </a:t>
            </a:r>
            <a:r>
              <a:rPr lang="en-US" i="1" dirty="0" smtClean="0">
                <a:solidFill>
                  <a:schemeClr val="tx1"/>
                </a:solidFill>
              </a:rPr>
              <a:t>teach</a:t>
            </a:r>
            <a:r>
              <a:rPr lang="en-US" dirty="0" smtClean="0">
                <a:solidFill>
                  <a:schemeClr val="tx1"/>
                </a:solidFill>
              </a:rPr>
              <a:t> all kids to high levels.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5-07-30 at 12.56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4648200" cy="29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Being Done </a:t>
            </a:r>
            <a:br>
              <a:rPr lang="en-US" dirty="0" smtClean="0"/>
            </a:br>
            <a:r>
              <a:rPr lang="en-US" dirty="0" smtClean="0"/>
              <a:t>5 Common Traits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Number Two-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INSTRUCTION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s at the center of their managerial duties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5-07-30 at 1.0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200400"/>
            <a:ext cx="4343401" cy="31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Being Done </a:t>
            </a:r>
            <a:br>
              <a:rPr lang="en-US" dirty="0" smtClean="0"/>
            </a:br>
            <a:r>
              <a:rPr lang="en-US" dirty="0" smtClean="0"/>
              <a:t>5 Common Traits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Number Three-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Focus on building the capacity of the all of th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 adults in the building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5-07-30 at 1.12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76600"/>
            <a:ext cx="3999485" cy="30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9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Importance of COACHING</a:t>
            </a:r>
            <a:br>
              <a:rPr lang="en-US" dirty="0" smtClean="0"/>
            </a:br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6477000" cy="3276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Administrators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Principal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Assistant Principals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Central Office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Instructional Coaches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Mathematics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Language Arts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Special Education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5029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latin typeface="+mj-lt"/>
              </a:rPr>
              <a:t>(Builders of a </a:t>
            </a:r>
            <a:r>
              <a:rPr lang="en-US" dirty="0">
                <a:latin typeface="+mj-lt"/>
              </a:rPr>
              <a:t>culture of collaboration and </a:t>
            </a:r>
            <a:r>
              <a:rPr lang="en-US" dirty="0" smtClean="0">
                <a:latin typeface="+mj-lt"/>
              </a:rPr>
              <a:t>respect)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9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 smtClean="0"/>
              <a:t>Intention 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 can create a 2015-16 “</a:t>
            </a:r>
            <a:r>
              <a:rPr lang="en-US" dirty="0" err="1" smtClean="0">
                <a:solidFill>
                  <a:schemeClr val="tx1"/>
                </a:solidFill>
              </a:rPr>
              <a:t>Git</a:t>
            </a:r>
            <a:r>
              <a:rPr lang="en-US" dirty="0" smtClean="0">
                <a:solidFill>
                  <a:schemeClr val="tx1"/>
                </a:solidFill>
              </a:rPr>
              <a:t> ‘r Done” Plan using the </a:t>
            </a:r>
            <a:r>
              <a:rPr lang="en-US" dirty="0" smtClean="0">
                <a:solidFill>
                  <a:schemeClr val="tx1"/>
                </a:solidFill>
              </a:rPr>
              <a:t>“It’s Being Done” </a:t>
            </a:r>
            <a:r>
              <a:rPr lang="en-US" dirty="0" smtClean="0">
                <a:solidFill>
                  <a:schemeClr val="tx1"/>
                </a:solidFill>
              </a:rPr>
              <a:t>research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Importance of COACHING</a:t>
            </a:r>
            <a:br>
              <a:rPr lang="en-US" dirty="0" smtClean="0"/>
            </a:br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086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Presumes positive intent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Honors teacher’s experience and talents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Increases confidence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Increase ownership of instruction          &amp; achievement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Creates and supports culture of collaboration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(Builds trust in and capacity of staff)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105400"/>
            <a:ext cx="19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Importance of COACHING</a:t>
            </a:r>
            <a:br>
              <a:rPr lang="en-US" dirty="0" smtClean="0"/>
            </a:br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7086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Best instructional practices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Goal clarification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Action planning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Develop teaching skills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Reframe a problem into a solution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Relationship building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Evoking talents &amp; dreams </a:t>
            </a:r>
          </a:p>
          <a:p>
            <a:pPr marL="0" indent="0" algn="ctr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(Identifying possibilities)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3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Being Done </a:t>
            </a:r>
            <a:br>
              <a:rPr lang="en-US" dirty="0" smtClean="0"/>
            </a:br>
            <a:r>
              <a:rPr lang="en-US" dirty="0" smtClean="0"/>
              <a:t>5 Common Traits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Number Four-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Deliberately create a COLLABORATIVE CULTURE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5-07-30 at 2.48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4545787" cy="33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5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It’s Being Done </a:t>
            </a:r>
            <a:br>
              <a:rPr lang="en-US" dirty="0" smtClean="0"/>
            </a:br>
            <a:r>
              <a:rPr lang="en-US" dirty="0" smtClean="0"/>
              <a:t>5 Common Traits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Number Five-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Monitor &amp; evaluate what factors lead to success and what can be learned from failure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5-07-30 at 2.55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24200"/>
            <a:ext cx="4524066" cy="33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0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“Relentless Respectful and </a:t>
            </a:r>
            <a:r>
              <a:rPr lang="en-US" dirty="0" err="1" smtClean="0"/>
              <a:t>Repectfully</a:t>
            </a:r>
            <a:r>
              <a:rPr lang="en-US" dirty="0" smtClean="0"/>
              <a:t> Relentless”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Raise your hand if you are leading a school that is NOT the same school you were leading last year.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Turn and talk to your neighbor how your “newness” can work to your benefit this year?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8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52400" y="4191000"/>
            <a:ext cx="9296400" cy="533400"/>
          </a:xfrm>
        </p:spPr>
        <p:txBody>
          <a:bodyPr/>
          <a:lstStyle/>
          <a:p>
            <a:pPr algn="ctr"/>
            <a:r>
              <a:rPr lang="en-US" sz="3600" dirty="0" smtClean="0"/>
              <a:t>LEARNING INTENTION</a:t>
            </a:r>
            <a:br>
              <a:rPr lang="en-US" sz="3600" dirty="0" smtClean="0"/>
            </a:br>
            <a:r>
              <a:rPr lang="en-US" sz="3600" dirty="0" smtClean="0"/>
              <a:t> &amp; SUCCESS CRITERIA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426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4770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 can create a 2015-16 “</a:t>
            </a:r>
            <a:r>
              <a:rPr lang="en-US" dirty="0" err="1">
                <a:solidFill>
                  <a:schemeClr val="tx1"/>
                </a:solidFill>
              </a:rPr>
              <a:t>Git</a:t>
            </a:r>
            <a:r>
              <a:rPr lang="en-US" dirty="0">
                <a:solidFill>
                  <a:schemeClr val="tx1"/>
                </a:solidFill>
              </a:rPr>
              <a:t> ‘r Done” Plan using the “It’s Being Done” </a:t>
            </a:r>
            <a:r>
              <a:rPr lang="en-US" dirty="0" smtClean="0">
                <a:solidFill>
                  <a:schemeClr val="tx1"/>
                </a:solidFill>
              </a:rPr>
              <a:t>research.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3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Success Criteria </a:t>
            </a:r>
            <a:br>
              <a:rPr lang="en-US" dirty="0" smtClean="0"/>
            </a:br>
            <a:r>
              <a:rPr lang="en-US" dirty="0" smtClean="0"/>
              <a:t>EVIDENCE 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7010400" cy="46783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“Rallying Cry” (IBD ppt.)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SLP </a:t>
            </a:r>
            <a:r>
              <a:rPr lang="en-US" sz="2400" dirty="0" smtClean="0">
                <a:solidFill>
                  <a:schemeClr val="tx1"/>
                </a:solidFill>
              </a:rPr>
              <a:t>Template	PD </a:t>
            </a:r>
            <a:r>
              <a:rPr lang="en-US" sz="2400" dirty="0">
                <a:solidFill>
                  <a:schemeClr val="tx1"/>
                </a:solidFill>
              </a:rPr>
              <a:t>plan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CLT </a:t>
            </a:r>
            <a:r>
              <a:rPr lang="en-US" sz="2400" dirty="0" smtClean="0">
                <a:solidFill>
                  <a:schemeClr val="tx1"/>
                </a:solidFill>
              </a:rPr>
              <a:t>agenda	Coaching </a:t>
            </a:r>
            <a:r>
              <a:rPr lang="en-US" sz="2400" dirty="0">
                <a:solidFill>
                  <a:schemeClr val="tx1"/>
                </a:solidFill>
              </a:rPr>
              <a:t>Tool </a:t>
            </a:r>
            <a:r>
              <a:rPr lang="en-US" sz="2400" dirty="0" smtClean="0">
                <a:solidFill>
                  <a:schemeClr val="tx1"/>
                </a:solidFill>
              </a:rPr>
              <a:t>Box</a:t>
            </a:r>
          </a:p>
          <a:p>
            <a:pPr marL="457200" lvl="1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???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2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Git</a:t>
            </a:r>
            <a:r>
              <a:rPr lang="en-US" dirty="0" smtClean="0"/>
              <a:t> ‘r Done Plan</a:t>
            </a:r>
            <a:br>
              <a:rPr lang="en-US" dirty="0" smtClean="0"/>
            </a:br>
            <a:r>
              <a:rPr lang="en-US" dirty="0" smtClean="0"/>
              <a:t>Ideas/Notes 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0"/>
            <a:ext cx="6477000" cy="46783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“Rallying Cry” (IBD ppt.)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SLP Template/PD plan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CLT agenda	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Coaching Tool Box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What else ???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9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Git</a:t>
            </a:r>
            <a:r>
              <a:rPr lang="en-US" dirty="0" smtClean="0"/>
              <a:t> ‘r Done Plan</a:t>
            </a:r>
            <a:br>
              <a:rPr lang="en-US" dirty="0" smtClean="0"/>
            </a:br>
            <a:r>
              <a:rPr lang="en-US" dirty="0" smtClean="0"/>
              <a:t>SUPPORT 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620000" cy="46783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Use the </a:t>
            </a:r>
            <a:r>
              <a:rPr lang="en-US" sz="3600" dirty="0" smtClean="0">
                <a:solidFill>
                  <a:schemeClr val="tx1"/>
                </a:solidFill>
              </a:rPr>
              <a:t>GDP Request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Paper version – “complete and leave it on the table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lectronic version- link has been sent out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THANKS FOR YOUR PARTICIPATION !!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ERIC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 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I’ll be successful </a:t>
            </a:r>
            <a:r>
              <a:rPr lang="en-US" dirty="0" smtClean="0">
                <a:solidFill>
                  <a:schemeClr val="tx1"/>
                </a:solidFill>
              </a:rPr>
              <a:t>when I </a:t>
            </a:r>
            <a:r>
              <a:rPr lang="en-US" dirty="0" smtClean="0">
                <a:solidFill>
                  <a:schemeClr val="tx1"/>
                </a:solidFill>
              </a:rPr>
              <a:t>have written my “</a:t>
            </a:r>
            <a:r>
              <a:rPr lang="en-US" dirty="0" err="1" smtClean="0">
                <a:solidFill>
                  <a:schemeClr val="tx1"/>
                </a:solidFill>
              </a:rPr>
              <a:t>Git</a:t>
            </a:r>
            <a:r>
              <a:rPr lang="en-US" dirty="0" smtClean="0">
                <a:solidFill>
                  <a:schemeClr val="tx1"/>
                </a:solidFill>
              </a:rPr>
              <a:t> ‘r Done” Plan draft, focusing on </a:t>
            </a:r>
            <a:r>
              <a:rPr lang="en-US" dirty="0" smtClean="0">
                <a:solidFill>
                  <a:schemeClr val="tx1"/>
                </a:solidFill>
              </a:rPr>
              <a:t>one or more of the following: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SLP </a:t>
            </a:r>
            <a:r>
              <a:rPr lang="en-US" dirty="0" smtClean="0">
                <a:solidFill>
                  <a:schemeClr val="tx1"/>
                </a:solidFill>
              </a:rPr>
              <a:t>Template /PD plan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CLT agenda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Coaching Tool </a:t>
            </a:r>
            <a:r>
              <a:rPr lang="en-US" dirty="0" smtClean="0">
                <a:solidFill>
                  <a:schemeClr val="tx1"/>
                </a:solidFill>
              </a:rPr>
              <a:t>Box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“Rallying Cry”</a:t>
            </a:r>
            <a:r>
              <a:rPr lang="en-US" dirty="0" smtClean="0">
                <a:solidFill>
                  <a:schemeClr val="tx1"/>
                </a:solidFill>
              </a:rPr>
              <a:t> presentation (IBD ppt.)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???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r"/>
            <a:r>
              <a:rPr lang="en-US" sz="4800" b="1" i="1">
                <a:solidFill>
                  <a:schemeClr val="bg1"/>
                </a:solidFill>
                <a:latin typeface="Times New Roman" charset="0"/>
              </a:rPr>
              <a:t>elements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685800"/>
          </a:xfrm>
        </p:spPr>
        <p:txBody>
          <a:bodyPr/>
          <a:lstStyle/>
          <a:p>
            <a:pPr algn="r">
              <a:buFontTx/>
              <a:buNone/>
            </a:pPr>
            <a:r>
              <a:rPr lang="en-US">
                <a:solidFill>
                  <a:schemeClr val="tx1"/>
                </a:solidFill>
              </a:rPr>
              <a:t>www.animationfactory.com</a:t>
            </a:r>
          </a:p>
        </p:txBody>
      </p:sp>
      <p:pic>
        <p:nvPicPr>
          <p:cNvPr id="5124" name="Picture 4" descr="focal_point_p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86250"/>
            <a:ext cx="2819400" cy="211455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ocal_point_q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2819400" cy="211455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cal_point_s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86250"/>
            <a:ext cx="2819400" cy="211455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ocal_point_t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819400" cy="211455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239000" cy="533400"/>
          </a:xfrm>
        </p:spPr>
        <p:txBody>
          <a:bodyPr/>
          <a:lstStyle/>
          <a:p>
            <a:pPr algn="l"/>
            <a:r>
              <a:rPr lang="en-US" dirty="0" smtClean="0"/>
              <a:t>Is the School Principal’s Job Doable?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Forward PD Watch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 Is the School </a:t>
            </a:r>
            <a:r>
              <a:rPr lang="en-US" dirty="0" err="1" smtClean="0">
                <a:solidFill>
                  <a:schemeClr val="tx1"/>
                </a:solidFill>
              </a:rPr>
              <a:t>Principalship</a:t>
            </a:r>
            <a:r>
              <a:rPr lang="en-US" dirty="0" smtClean="0">
                <a:solidFill>
                  <a:schemeClr val="tx1"/>
                </a:solidFill>
              </a:rPr>
              <a:t> a Doable </a:t>
            </a:r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ob?         It Depends”  article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Google Drive link to folder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CoachingHCS</a:t>
            </a:r>
            <a:r>
              <a:rPr lang="en-US" sz="1800" dirty="0" smtClean="0">
                <a:solidFill>
                  <a:schemeClr val="tx1"/>
                </a:solidFill>
              </a:rPr>
              <a:t>- RESOURCES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5-07-30 at 10.28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3429000" cy="3949861"/>
          </a:xfrm>
          <a:prstGeom prst="rect">
            <a:avLst/>
          </a:prstGeom>
        </p:spPr>
      </p:pic>
      <p:pic>
        <p:nvPicPr>
          <p:cNvPr id="3" name="Picture 2" descr="Screen Shot 2015-07-30 at 11.20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16167"/>
            <a:ext cx="1676400" cy="20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3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Article Highlights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Completing formal evaluations on dozens of teachers each year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District’s responses to state assessments and their roles in supporting the testing processes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80 hour work-weeks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Non-existent weekends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Wallace Foundation Principal Pipeline Initiative (84 pp.)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Principals need SUPPORT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Central Office, colleagues</a:t>
            </a:r>
          </a:p>
        </p:txBody>
      </p:sp>
    </p:spTree>
    <p:extLst>
      <p:ext uri="{BB962C8B-B14F-4D97-AF65-F5344CB8AC3E}">
        <p14:creationId xmlns:p14="http://schemas.microsoft.com/office/powerpoint/2010/main" val="151835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AnswerGarden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4770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Open email </a:t>
            </a:r>
            <a:r>
              <a:rPr lang="en-US" dirty="0" err="1" smtClean="0">
                <a:solidFill>
                  <a:schemeClr val="tx1"/>
                </a:solidFill>
              </a:rPr>
              <a:t>AnswerGarden</a:t>
            </a:r>
            <a:r>
              <a:rPr lang="en-US" dirty="0" smtClean="0">
                <a:solidFill>
                  <a:schemeClr val="tx1"/>
                </a:solidFill>
              </a:rPr>
              <a:t> link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respond to the question: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Identify job tasks/responsibilities that you would like to see as MORE doable for 2015-16? </a:t>
            </a:r>
          </a:p>
        </p:txBody>
      </p:sp>
    </p:spTree>
    <p:extLst>
      <p:ext uri="{BB962C8B-B14F-4D97-AF65-F5344CB8AC3E}">
        <p14:creationId xmlns:p14="http://schemas.microsoft.com/office/powerpoint/2010/main" val="329691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AnswerGarden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772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 DIRECTIONS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Individually and silently….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Make a list of</a:t>
            </a:r>
            <a:r>
              <a:rPr lang="en-US" sz="2800" i="1" dirty="0" smtClean="0">
                <a:solidFill>
                  <a:schemeClr val="tx1"/>
                </a:solidFill>
              </a:rPr>
              <a:t> job tasks &amp; responsibilities that you would like to see as MORE doable for 2015-16?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(short answer) </a:t>
            </a:r>
          </a:p>
          <a:p>
            <a:pPr marL="0" indent="0" algn="ctr">
              <a:buNone/>
            </a:pPr>
            <a:endParaRPr lang="en-US" sz="20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2 minutes individual list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2 minute shoulder share</a:t>
            </a:r>
          </a:p>
        </p:txBody>
      </p:sp>
    </p:spTree>
    <p:extLst>
      <p:ext uri="{BB962C8B-B14F-4D97-AF65-F5344CB8AC3E}">
        <p14:creationId xmlns:p14="http://schemas.microsoft.com/office/powerpoint/2010/main" val="368400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Tasks</a:t>
            </a:r>
            <a:r>
              <a:rPr lang="en-US" dirty="0" smtClean="0">
                <a:solidFill>
                  <a:schemeClr val="tx1"/>
                </a:solidFill>
              </a:rPr>
              <a:t> we came up with…..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it be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9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cal_point">
  <a:themeElements>
    <a:clrScheme name="focal_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cal_point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ocal_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al_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al_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al_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al_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al_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al_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al_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al_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al_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al_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al_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focal_point.pot</Template>
  <TotalTime>474</TotalTime>
  <Words>982</Words>
  <Application>Microsoft Macintosh PowerPoint</Application>
  <PresentationFormat>On-screen Show (4:3)</PresentationFormat>
  <Paragraphs>182</Paragraphs>
  <Slides>30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focal_point</vt:lpstr>
      <vt:lpstr>Getting it Done: Leading Academic Success in Unexpected Schools</vt:lpstr>
      <vt:lpstr>Learning Intention </vt:lpstr>
      <vt:lpstr>Success Criteria </vt:lpstr>
      <vt:lpstr>Is the School Principal’s Job Doable? </vt:lpstr>
      <vt:lpstr> Learning Forward PD Watch</vt:lpstr>
      <vt:lpstr> Article Highlights</vt:lpstr>
      <vt:lpstr> AnswerGarden</vt:lpstr>
      <vt:lpstr> AnswerGarden</vt:lpstr>
      <vt:lpstr>Can it be Done?</vt:lpstr>
      <vt:lpstr> It’s Being Done! </vt:lpstr>
      <vt:lpstr> Education Trust</vt:lpstr>
      <vt:lpstr>Go to Karin Chenoweth February 2015 NASTID presentation   CoachingHCS: www.coachinghcs.weebly.com Click on RESOURCES-2015 SLA-title_i_2015_national_conference.pdf</vt:lpstr>
      <vt:lpstr> </vt:lpstr>
      <vt:lpstr>It’s Being Done  5 Common Traits</vt:lpstr>
      <vt:lpstr>It’s Being Done  5 Common Traits</vt:lpstr>
      <vt:lpstr>It’s Being Done  5 Common Traits</vt:lpstr>
      <vt:lpstr>It’s Being Done  5 Common Traits</vt:lpstr>
      <vt:lpstr>It’s Being Done  5 Common Traits</vt:lpstr>
      <vt:lpstr> The Importance of COACHING WHO</vt:lpstr>
      <vt:lpstr> The Importance of COACHING WHY</vt:lpstr>
      <vt:lpstr> The Importance of COACHING WHAT</vt:lpstr>
      <vt:lpstr>It’s Being Done  5 Common Traits</vt:lpstr>
      <vt:lpstr>It’s Being Done  5 Common Traits</vt:lpstr>
      <vt:lpstr> “Relentless Respectful and Repectfully Relentless”</vt:lpstr>
      <vt:lpstr>LEARNING INTENTION  &amp; SUCCESS CRITERIA </vt:lpstr>
      <vt:lpstr>Learning Intention</vt:lpstr>
      <vt:lpstr> Success Criteria  EVIDENCE </vt:lpstr>
      <vt:lpstr> Git ‘r Done Plan Ideas/Notes </vt:lpstr>
      <vt:lpstr> Git ‘r Done Plan SUPPORT </vt:lpstr>
      <vt:lpstr>elements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POINT</dc:title>
  <dc:creator>eclipse</dc:creator>
  <cp:lastModifiedBy>HCS HCS</cp:lastModifiedBy>
  <cp:revision>30</cp:revision>
  <dcterms:created xsi:type="dcterms:W3CDTF">2002-12-18T21:54:32Z</dcterms:created>
  <dcterms:modified xsi:type="dcterms:W3CDTF">2015-07-30T21:07:01Z</dcterms:modified>
</cp:coreProperties>
</file>