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8"/>
  </p:notesMasterIdLst>
  <p:handoutMasterIdLst>
    <p:handoutMasterId r:id="rId49"/>
  </p:handoutMasterIdLst>
  <p:sldIdLst>
    <p:sldId id="266" r:id="rId2"/>
    <p:sldId id="265" r:id="rId3"/>
    <p:sldId id="321" r:id="rId4"/>
    <p:sldId id="275" r:id="rId5"/>
    <p:sldId id="301" r:id="rId6"/>
    <p:sldId id="330" r:id="rId7"/>
    <p:sldId id="311" r:id="rId8"/>
    <p:sldId id="312" r:id="rId9"/>
    <p:sldId id="302" r:id="rId10"/>
    <p:sldId id="268" r:id="rId11"/>
    <p:sldId id="304" r:id="rId12"/>
    <p:sldId id="317" r:id="rId13"/>
    <p:sldId id="274" r:id="rId14"/>
    <p:sldId id="308" r:id="rId15"/>
    <p:sldId id="305" r:id="rId16"/>
    <p:sldId id="306" r:id="rId17"/>
    <p:sldId id="307" r:id="rId18"/>
    <p:sldId id="318" r:id="rId19"/>
    <p:sldId id="319" r:id="rId20"/>
    <p:sldId id="320" r:id="rId21"/>
    <p:sldId id="303" r:id="rId22"/>
    <p:sldId id="269" r:id="rId23"/>
    <p:sldId id="281" r:id="rId24"/>
    <p:sldId id="314" r:id="rId25"/>
    <p:sldId id="313" r:id="rId26"/>
    <p:sldId id="273" r:id="rId27"/>
    <p:sldId id="322" r:id="rId28"/>
    <p:sldId id="324" r:id="rId29"/>
    <p:sldId id="328" r:id="rId30"/>
    <p:sldId id="326" r:id="rId31"/>
    <p:sldId id="325" r:id="rId32"/>
    <p:sldId id="327" r:id="rId33"/>
    <p:sldId id="316" r:id="rId34"/>
    <p:sldId id="332" r:id="rId35"/>
    <p:sldId id="315" r:id="rId36"/>
    <p:sldId id="278" r:id="rId37"/>
    <p:sldId id="272" r:id="rId38"/>
    <p:sldId id="296" r:id="rId39"/>
    <p:sldId id="291" r:id="rId40"/>
    <p:sldId id="295" r:id="rId41"/>
    <p:sldId id="288" r:id="rId42"/>
    <p:sldId id="331" r:id="rId43"/>
    <p:sldId id="292" r:id="rId44"/>
    <p:sldId id="329" r:id="rId45"/>
    <p:sldId id="309" r:id="rId46"/>
    <p:sldId id="263"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clrMode="gray" frameSlides="1"/>
  <p:clrMru>
    <a:srgbClr val="A8EEFE"/>
    <a:srgbClr val="96EAFE"/>
    <a:srgbClr val="7C5989"/>
    <a:srgbClr val="000066"/>
    <a:srgbClr val="4D6B89"/>
    <a:srgbClr val="384E64"/>
    <a:srgbClr val="274E75"/>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0" autoAdjust="0"/>
    <p:restoredTop sz="63361" autoAdjust="0"/>
  </p:normalViewPr>
  <p:slideViewPr>
    <p:cSldViewPr snapToGrid="0" snapToObjects="1">
      <p:cViewPr varScale="1">
        <p:scale>
          <a:sx n="52" d="100"/>
          <a:sy n="52" d="100"/>
        </p:scale>
        <p:origin x="-1808" y="-120"/>
      </p:cViewPr>
      <p:guideLst>
        <p:guide orient="horz" pos="2160"/>
        <p:guide pos="2880"/>
      </p:guideLst>
    </p:cSldViewPr>
  </p:slideViewPr>
  <p:outlineViewPr>
    <p:cViewPr>
      <p:scale>
        <a:sx n="33" d="100"/>
        <a:sy n="33" d="100"/>
      </p:scale>
      <p:origin x="0" y="818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E517F0B-E822-9147-8494-B8FA3CB12A4A}" type="datetimeFigureOut">
              <a:rPr lang="en-US" smtClean="0"/>
              <a:t>5/25/16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A72B116-4552-3945-8C43-86CC2E27F5C2}" type="slidenum">
              <a:rPr lang="en-US" smtClean="0"/>
              <a:t>‹#›</a:t>
            </a:fld>
            <a:endParaRPr lang="en-US"/>
          </a:p>
        </p:txBody>
      </p:sp>
    </p:spTree>
    <p:extLst>
      <p:ext uri="{BB962C8B-B14F-4D97-AF65-F5344CB8AC3E}">
        <p14:creationId xmlns:p14="http://schemas.microsoft.com/office/powerpoint/2010/main" val="1628662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3994FA-774C-604F-B7E9-951F41A0BD40}" type="datetimeFigureOut">
              <a:rPr lang="en-US" smtClean="0"/>
              <a:t>5/25/16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B27EB4-743B-204F-A55D-397575B0A72B}" type="slidenum">
              <a:rPr lang="en-US" smtClean="0"/>
              <a:t>‹#›</a:t>
            </a:fld>
            <a:endParaRPr lang="en-US"/>
          </a:p>
        </p:txBody>
      </p:sp>
    </p:spTree>
    <p:extLst>
      <p:ext uri="{BB962C8B-B14F-4D97-AF65-F5344CB8AC3E}">
        <p14:creationId xmlns:p14="http://schemas.microsoft.com/office/powerpoint/2010/main" val="222114130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PREPARATION</a:t>
            </a:r>
          </a:p>
          <a:p>
            <a:r>
              <a:rPr lang="en-US" dirty="0" smtClean="0"/>
              <a:t>Play music “Centerfield”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Select</a:t>
            </a:r>
            <a:r>
              <a:rPr lang="en-US" baseline="0" dirty="0" smtClean="0"/>
              <a:t> </a:t>
            </a:r>
            <a:r>
              <a:rPr lang="en-US" dirty="0" smtClean="0"/>
              <a:t> a volunteer to PRE-READ  (</a:t>
            </a:r>
            <a:r>
              <a:rPr lang="en-US" dirty="0" err="1" smtClean="0"/>
              <a:t>Dorice’s</a:t>
            </a:r>
            <a:r>
              <a:rPr lang="en-US" dirty="0" smtClean="0"/>
              <a:t> story - P. 41 BOOK) </a:t>
            </a:r>
            <a:r>
              <a:rPr lang="en-US" baseline="0" dirty="0" smtClean="0"/>
              <a:t> to read aloud later </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Select</a:t>
            </a:r>
            <a:r>
              <a:rPr lang="en-US" baseline="0" dirty="0" smtClean="0"/>
              <a:t> 4 participants f to read from Unproductive Patterns of Listening</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a:t>
            </a:fld>
            <a:endParaRPr lang="en-US"/>
          </a:p>
        </p:txBody>
      </p:sp>
    </p:spTree>
    <p:extLst>
      <p:ext uri="{BB962C8B-B14F-4D97-AF65-F5344CB8AC3E}">
        <p14:creationId xmlns:p14="http://schemas.microsoft.com/office/powerpoint/2010/main" val="1848055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were several</a:t>
            </a:r>
            <a:r>
              <a:rPr lang="en-US" dirty="0" smtClean="0"/>
              <a:t> purposes of Activity</a:t>
            </a:r>
            <a:r>
              <a:rPr lang="en-US" baseline="0" dirty="0" smtClean="0"/>
              <a:t> 1: Get you UP and Talk  2. Practice/experience  “Committed Listening”  3. Build (up) some relationships and trust among the pairs and foursomes  4 To provide you with an experience you can all hook the next topic on…. S.C.A.R.F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10</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POST S  C  A  R  F  Posters around the room</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11</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youtu.be</a:t>
            </a:r>
            <a:r>
              <a:rPr lang="en-US" dirty="0" smtClean="0"/>
              <a:t>/</a:t>
            </a:r>
            <a:r>
              <a:rPr lang="en-US" dirty="0" err="1" smtClean="0"/>
              <a:t>isiSOeMVJQk</a:t>
            </a:r>
            <a:r>
              <a:rPr lang="en-US" dirty="0" smtClean="0"/>
              <a:t>  hyperlink in ppt. ; EXPLAIN the GW process before</a:t>
            </a:r>
            <a:r>
              <a:rPr lang="en-US" baseline="0" dirty="0" smtClean="0"/>
              <a:t>  playing the video</a:t>
            </a:r>
          </a:p>
          <a:p>
            <a:endParaRPr lang="en-US" baseline="0" dirty="0" smtClean="0"/>
          </a:p>
          <a:p>
            <a:r>
              <a:rPr lang="en-US" baseline="0" dirty="0" smtClean="0"/>
              <a:t>“Letter off”  S     C     A     R     F sticky/write  and share out with group.   NO Rotation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12</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13</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Brain wants to KNOW what is happening, what is going to Happen</a:t>
            </a:r>
          </a:p>
        </p:txBody>
      </p:sp>
      <p:sp>
        <p:nvSpPr>
          <p:cNvPr id="4" name="Slide Number Placeholder 3"/>
          <p:cNvSpPr>
            <a:spLocks noGrp="1"/>
          </p:cNvSpPr>
          <p:nvPr>
            <p:ph type="sldNum" sz="quarter" idx="10"/>
          </p:nvPr>
        </p:nvSpPr>
        <p:spPr/>
        <p:txBody>
          <a:bodyPr/>
          <a:lstStyle/>
          <a:p>
            <a:fld id="{33B27EB4-743B-204F-A55D-397575B0A72B}" type="slidenum">
              <a:rPr lang="en-US" smtClean="0"/>
              <a:t>14</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15</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16</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17</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case, if the principal knows there is going to be a restructuring of the grade level team,  ( Hmmm, this could be threatening their STATUS)</a:t>
            </a:r>
            <a:r>
              <a:rPr lang="en-US" sz="1200" kern="1200" baseline="0" dirty="0" smtClean="0">
                <a:solidFill>
                  <a:schemeClr val="tx1"/>
                </a:solidFill>
                <a:latin typeface="+mn-lt"/>
                <a:ea typeface="+mn-ea"/>
                <a:cs typeface="+mn-cs"/>
              </a:rPr>
              <a:t> Therefore, he could offset this sense of threat by increasing the teacher’s sense of certainty about the situation by providing more information and increasing their sense of autonomy by providing some choice in how the process occurs.</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18</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In this case, let’s say during a CLT a teacher started crying or screaming  at what seems like “no apparent reason”, Labeling her threat response as she</a:t>
            </a:r>
            <a:r>
              <a:rPr lang="en-US" sz="1200" kern="1200" baseline="0" dirty="0" smtClean="0">
                <a:solidFill>
                  <a:schemeClr val="tx1"/>
                </a:solidFill>
                <a:latin typeface="+mn-lt"/>
                <a:ea typeface="+mn-ea"/>
                <a:cs typeface="+mn-cs"/>
              </a:rPr>
              <a:t> felt her effort was being attacked by others in the meeting ,i.e. STATUS decrease, would allow the team to access the situation through SELF-REGULATION- which consists of both labeling and reappraising. Doing this in the heat of the moment, where possible, can help people make better choices &amp; reduce social conflict. </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19</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PRESENTER, don’t you ask yourself this question?????? </a:t>
            </a:r>
            <a:r>
              <a:rPr lang="en-US" baseline="0" dirty="0" smtClean="0"/>
              <a:t> </a:t>
            </a:r>
            <a:r>
              <a:rPr lang="en-US" dirty="0" smtClean="0"/>
              <a:t>What’s my</a:t>
            </a:r>
            <a:r>
              <a:rPr lang="en-US" baseline="0" dirty="0" smtClean="0"/>
              <a:t> ‘competition”??  C’MON ADMIT IT---  What hooked participants to select my presentation over the 5 others? </a:t>
            </a:r>
            <a:r>
              <a:rPr lang="en-US" b="1" baseline="0" dirty="0" smtClean="0"/>
              <a:t>Content? </a:t>
            </a:r>
            <a:r>
              <a:rPr lang="en-US" baseline="0" dirty="0" smtClean="0"/>
              <a:t>There’s something you want to learn (more) about? </a:t>
            </a:r>
            <a:r>
              <a:rPr lang="en-US" b="1" baseline="0" dirty="0" smtClean="0"/>
              <a:t>Presenter?</a:t>
            </a:r>
            <a:r>
              <a:rPr lang="en-US" b="0" baseline="0" dirty="0" smtClean="0"/>
              <a:t>- “I know Eric, I’ve attended his presentations before”… “I have a positive RELATIONSHIP with Eric”  BOTH?!- NEITHER… am I the last resort…. You’ve seen everything else and I am what’s standing between you and the end of 3 days of intense learning?  !   </a:t>
            </a:r>
            <a:endParaRPr lang="en-US" b="0" dirty="0"/>
          </a:p>
        </p:txBody>
      </p:sp>
      <p:sp>
        <p:nvSpPr>
          <p:cNvPr id="4" name="Slide Number Placeholder 3"/>
          <p:cNvSpPr>
            <a:spLocks noGrp="1"/>
          </p:cNvSpPr>
          <p:nvPr>
            <p:ph type="sldNum" sz="quarter" idx="10"/>
          </p:nvPr>
        </p:nvSpPr>
        <p:spPr/>
        <p:txBody>
          <a:bodyPr/>
          <a:lstStyle/>
          <a:p>
            <a:fld id="{33B27EB4-743B-204F-A55D-397575B0A72B}" type="slidenum">
              <a:rPr lang="en-US" smtClean="0"/>
              <a:t>2</a:t>
            </a:fld>
            <a:endParaRPr lang="en-US" dirty="0"/>
          </a:p>
        </p:txBody>
      </p:sp>
    </p:spTree>
    <p:extLst>
      <p:ext uri="{BB962C8B-B14F-4D97-AF65-F5344CB8AC3E}">
        <p14:creationId xmlns:p14="http://schemas.microsoft.com/office/powerpoint/2010/main" val="10863759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20</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This</a:t>
            </a:r>
            <a:r>
              <a:rPr lang="en-US" sz="1200" kern="1200" baseline="0" dirty="0" smtClean="0">
                <a:solidFill>
                  <a:schemeClr val="tx1"/>
                </a:solidFill>
                <a:latin typeface="+mn-lt"/>
                <a:ea typeface="+mn-ea"/>
                <a:cs typeface="+mn-cs"/>
              </a:rPr>
              <a:t> is cool stuff----- is this brain research for REAL?  Absolutely…..    NEXT SLIDE</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B27EB4-743B-204F-A55D-397575B0A72B}" type="slidenum">
              <a:rPr lang="en-US" smtClean="0"/>
              <a:t>21</a:t>
            </a:fld>
            <a:endParaRPr lang="en-US"/>
          </a:p>
        </p:txBody>
      </p:sp>
    </p:spTree>
    <p:extLst>
      <p:ext uri="{BB962C8B-B14F-4D97-AF65-F5344CB8AC3E}">
        <p14:creationId xmlns:p14="http://schemas.microsoft.com/office/powerpoint/2010/main" val="1715709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Think about how</a:t>
            </a:r>
            <a:r>
              <a:rPr lang="en-US" baseline="0" dirty="0" smtClean="0"/>
              <a:t> does this apply to my situation…  informs what IS working &amp; explains what is NOT working. Today’s presentation cannot begin to address all of these facets but will provide an introduction.    The field is HUGE!!!!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22</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touched</a:t>
            </a:r>
            <a:r>
              <a:rPr lang="en-US" baseline="0" dirty="0" smtClean="0"/>
              <a:t> on bits and pieces throughout the presentation. Resources will be available on my </a:t>
            </a:r>
            <a:r>
              <a:rPr lang="en-US" u="sng" baseline="0" dirty="0" err="1" smtClean="0">
                <a:solidFill>
                  <a:srgbClr val="0000FF"/>
                </a:solidFill>
              </a:rPr>
              <a:t>CoachingHCS</a:t>
            </a:r>
            <a:r>
              <a:rPr lang="en-US" baseline="0" dirty="0" smtClean="0"/>
              <a:t> website, including this link to a webinar “Using Neuroscience to Lead Change”  AWESOME STUFF!!   This is a screen shot from a webinar I’ll provide the link for at the end of this presentation.</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23</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have touched</a:t>
            </a:r>
            <a:r>
              <a:rPr lang="en-US" baseline="0" dirty="0" smtClean="0"/>
              <a:t> on bits and pieces throughout the presentation. Resources will be available on my </a:t>
            </a:r>
            <a:r>
              <a:rPr lang="en-US" baseline="0" dirty="0" err="1" smtClean="0"/>
              <a:t>CoachingHCS</a:t>
            </a:r>
            <a:r>
              <a:rPr lang="en-US" baseline="0" dirty="0" smtClean="0"/>
              <a:t> website. </a:t>
            </a:r>
          </a:p>
          <a:p>
            <a:endParaRPr lang="en-US" baseline="0" dirty="0" smtClean="0"/>
          </a:p>
          <a:p>
            <a:r>
              <a:rPr lang="en-US" b="1" baseline="0" dirty="0" smtClean="0"/>
              <a:t>CAUTION: </a:t>
            </a:r>
            <a:r>
              <a:rPr lang="en-US" baseline="0" dirty="0" smtClean="0"/>
              <a:t>David Rock/business &amp; management     VS. Evocative Coaching/Coaching for Results</a:t>
            </a:r>
          </a:p>
          <a:p>
            <a:r>
              <a:rPr lang="en-US" baseline="0" dirty="0" smtClean="0"/>
              <a:t>                   Use SCARF to Influence behavior		   Understand SCARF to create relationship/environment</a:t>
            </a:r>
          </a:p>
          <a:p>
            <a:r>
              <a:rPr lang="en-US" baseline="0" dirty="0" smtClean="0"/>
              <a:t>			“Manipulative”?				Evocative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24</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many of you are aware- HCS has entered into an agreement to offer Evocative Coaching  through the Center for School Transformation during the 2004-15 school year.   Almost half of our administrators have already participated in the EC Summer Institute last month and we’ll pick up the remainder next Monday and Tuesday August 11-12.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25</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n-lt"/>
              </a:rPr>
              <a:t>If we want to increase results and improve performance, our leadership language must be refined to increase and improve people’s thinking about their work.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n-lt"/>
              </a:rPr>
              <a:t>2 I</a:t>
            </a:r>
            <a:r>
              <a:rPr lang="en-US" sz="1200" b="1" baseline="0" dirty="0" smtClean="0">
                <a:latin typeface="+mn-lt"/>
              </a:rPr>
              <a:t> want to focus on two skills today- Committed Listening and Intentional Language ( don’t read off sub-skills)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b="1" baseline="0" dirty="0" smtClean="0">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dirty="0" smtClean="0">
                <a:latin typeface="+mn-lt"/>
              </a:rPr>
              <a:t>GO BACK TO SCARF posters for examples…</a:t>
            </a:r>
          </a:p>
        </p:txBody>
      </p:sp>
      <p:sp>
        <p:nvSpPr>
          <p:cNvPr id="4" name="Slide Number Placeholder 3"/>
          <p:cNvSpPr>
            <a:spLocks noGrp="1"/>
          </p:cNvSpPr>
          <p:nvPr>
            <p:ph type="sldNum" sz="quarter" idx="10"/>
          </p:nvPr>
        </p:nvSpPr>
        <p:spPr/>
        <p:txBody>
          <a:bodyPr/>
          <a:lstStyle/>
          <a:p>
            <a:fld id="{33B27EB4-743B-204F-A55D-397575B0A72B}" type="slidenum">
              <a:rPr lang="en-US" smtClean="0"/>
              <a:t>26</a:t>
            </a:fld>
            <a:endParaRPr lang="en-US"/>
          </a:p>
        </p:txBody>
      </p:sp>
    </p:spTree>
    <p:extLst>
      <p:ext uri="{BB962C8B-B14F-4D97-AF65-F5344CB8AC3E}">
        <p14:creationId xmlns:p14="http://schemas.microsoft.com/office/powerpoint/2010/main" val="3353230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We experienced Committed Listening earlier this morning, remember?  CL involves these behaviors.  What are others that have worked for you? How about based on SCARF?- what can you do to INCREASE ENGAGEMENT and DECREASE THREAT?   Remove barriers (desk)…. Close laptop…. Lean in… etc.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27</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GIVE FOLKS    S  P  A  C  E   TO THINK, BREATHE, REFLECT,  AND SPEAK</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28</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GIVE FOLKS    S  P  A  C  E   TO THINK, BREATHE, REFLECT,  AND SPEAK</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29</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Let’s look at the results…..  </a:t>
            </a:r>
          </a:p>
          <a:p>
            <a:endParaRPr lang="en-US" b="0" dirty="0"/>
          </a:p>
        </p:txBody>
      </p:sp>
      <p:sp>
        <p:nvSpPr>
          <p:cNvPr id="4" name="Slide Number Placeholder 3"/>
          <p:cNvSpPr>
            <a:spLocks noGrp="1"/>
          </p:cNvSpPr>
          <p:nvPr>
            <p:ph type="sldNum" sz="quarter" idx="10"/>
          </p:nvPr>
        </p:nvSpPr>
        <p:spPr/>
        <p:txBody>
          <a:bodyPr/>
          <a:lstStyle/>
          <a:p>
            <a:fld id="{33B27EB4-743B-204F-A55D-397575B0A72B}" type="slidenum">
              <a:rPr lang="en-US" smtClean="0"/>
              <a:t>3</a:t>
            </a:fld>
            <a:endParaRPr lang="en-US" dirty="0"/>
          </a:p>
        </p:txBody>
      </p:sp>
    </p:spTree>
    <p:extLst>
      <p:ext uri="{BB962C8B-B14F-4D97-AF65-F5344CB8AC3E}">
        <p14:creationId xmlns:p14="http://schemas.microsoft.com/office/powerpoint/2010/main" val="10863759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Dorice’s</a:t>
            </a:r>
            <a:r>
              <a:rPr lang="en-US" dirty="0" smtClean="0"/>
              <a:t> story - P. 41  Ask for a volunteer to read now……..</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30</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a:t>
            </a:r>
            <a:r>
              <a:rPr lang="en-US" baseline="0" dirty="0" smtClean="0"/>
              <a:t> to handout- go to  </a:t>
            </a:r>
            <a:r>
              <a:rPr lang="en-US" baseline="0" dirty="0" err="1" smtClean="0"/>
              <a:t>coachinghcs.weebly.com</a:t>
            </a:r>
            <a:r>
              <a:rPr lang="en-US" baseline="0" dirty="0" smtClean="0"/>
              <a:t> </a:t>
            </a:r>
          </a:p>
          <a:p>
            <a:endParaRPr lang="en-US" baseline="0" dirty="0" smtClean="0"/>
          </a:p>
          <a:p>
            <a:r>
              <a:rPr lang="en-US" baseline="0" dirty="0" smtClean="0"/>
              <a:t>Volunteer to share with me about their favorite session at the SLA from Monday/Tuesday-  I will model </a:t>
            </a:r>
          </a:p>
          <a:p>
            <a:endParaRPr lang="en-US" baseline="0" dirty="0" smtClean="0"/>
          </a:p>
          <a:p>
            <a:r>
              <a:rPr lang="en-US" baseline="0" dirty="0" smtClean="0"/>
              <a:t>1.  Patterns of Unproductive Listening</a:t>
            </a:r>
          </a:p>
          <a:p>
            <a:pPr marL="228600" indent="-228600">
              <a:buAutoNum type="arabicPeriod" startAt="2"/>
            </a:pPr>
            <a:r>
              <a:rPr lang="en-US" baseline="0" dirty="0" smtClean="0"/>
              <a:t>Unproductive  Patterns of Listening</a:t>
            </a:r>
          </a:p>
          <a:p>
            <a:pPr marL="228600" indent="-228600">
              <a:buAutoNum type="arabicPeriod" startAt="2"/>
            </a:pPr>
            <a:endParaRPr lang="en-US" baseline="0" dirty="0" smtClean="0"/>
          </a:p>
          <a:p>
            <a:pPr marL="228600" indent="-228600">
              <a:buAutoNum type="arabicPeriod" startAt="2"/>
            </a:pP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31</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32</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PRESERVES THE RELATIONSHIP….</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34</a:t>
            </a:fld>
            <a:endParaRPr lang="en-US"/>
          </a:p>
        </p:txBody>
      </p:sp>
    </p:spTree>
    <p:extLst>
      <p:ext uri="{BB962C8B-B14F-4D97-AF65-F5344CB8AC3E}">
        <p14:creationId xmlns:p14="http://schemas.microsoft.com/office/powerpoint/2010/main" val="15843171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35</a:t>
            </a:fld>
            <a:endParaRPr lang="en-US"/>
          </a:p>
        </p:txBody>
      </p:sp>
    </p:spTree>
    <p:extLst>
      <p:ext uri="{BB962C8B-B14F-4D97-AF65-F5344CB8AC3E}">
        <p14:creationId xmlns:p14="http://schemas.microsoft.com/office/powerpoint/2010/main" val="30340136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for staff speech patterns- when setting goals,</a:t>
            </a:r>
            <a:r>
              <a:rPr lang="en-US" baseline="0" dirty="0" smtClean="0"/>
              <a:t> planning , CLT conversations,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36</a:t>
            </a:fld>
            <a:endParaRPr lang="en-US"/>
          </a:p>
        </p:txBody>
      </p:sp>
    </p:spTree>
    <p:extLst>
      <p:ext uri="{BB962C8B-B14F-4D97-AF65-F5344CB8AC3E}">
        <p14:creationId xmlns:p14="http://schemas.microsoft.com/office/powerpoint/2010/main" val="8494938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37</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38</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39</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examples from my Title I site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40</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What are we </a:t>
            </a:r>
            <a:r>
              <a:rPr lang="en-US" dirty="0" err="1" smtClean="0"/>
              <a:t>gojng</a:t>
            </a:r>
            <a:r>
              <a:rPr lang="en-US" baseline="0" dirty="0" smtClean="0"/>
              <a:t> to learn today?</a:t>
            </a:r>
          </a:p>
          <a:p>
            <a:endParaRPr lang="en-US" baseline="0" dirty="0" smtClean="0"/>
          </a:p>
          <a:p>
            <a:r>
              <a:rPr lang="en-US" baseline="0" dirty="0" smtClean="0"/>
              <a:t>IF WE CLEAR OUR MIND OF OTHER ISSUES, CONCERNS, ETC.  - </a:t>
            </a:r>
            <a:r>
              <a:rPr lang="en-US" baseline="0" dirty="0" err="1" smtClean="0"/>
              <a:t>ie</a:t>
            </a:r>
            <a:r>
              <a:rPr lang="en-US" baseline="0" dirty="0" smtClean="0"/>
              <a:t> stay focused on the “lesson” and ACTIVELY PARTICIPATE-  “</a:t>
            </a:r>
            <a:r>
              <a:rPr lang="en-US" b="1" baseline="0" dirty="0" smtClean="0"/>
              <a:t>” What does this look like?”</a:t>
            </a:r>
          </a:p>
          <a:p>
            <a:r>
              <a:rPr lang="en-US" b="1" baseline="0" dirty="0" smtClean="0"/>
              <a:t>PHONES OFF- LAPTOPS CLOSED-EYES UP FRONT- ON TASK SIDE COMMENTS-  HEADS NODDING-ASKING QUESTIONS</a:t>
            </a:r>
          </a:p>
          <a:p>
            <a:r>
              <a:rPr lang="en-US" dirty="0" smtClean="0"/>
              <a:t>Everybody read aloud “ TODAY’S LEARNING INTENTIONS.  BY THE END OF</a:t>
            </a:r>
            <a:r>
              <a:rPr lang="en-US" baseline="0" dirty="0" smtClean="0"/>
              <a:t> OUR TIME TOGETHER THIS MORNING….   SHARING IT WITH MY STAFF.</a:t>
            </a:r>
          </a:p>
          <a:p>
            <a:endParaRPr lang="en-US" baseline="0" dirty="0" smtClean="0"/>
          </a:p>
          <a:p>
            <a:r>
              <a:rPr lang="en-US" baseline="0" smtClean="0"/>
              <a:t>***  If </a:t>
            </a:r>
            <a:r>
              <a:rPr lang="en-US" baseline="0" dirty="0" smtClean="0"/>
              <a:t>needed- hold up </a:t>
            </a:r>
            <a:r>
              <a:rPr lang="en-US" u="sng" baseline="0" dirty="0" smtClean="0"/>
              <a:t>You Can’t Fire Everyone </a:t>
            </a:r>
            <a:r>
              <a:rPr lang="en-US" u="none" baseline="0" dirty="0" smtClean="0"/>
              <a:t> and say the way we HAVE been supervising, providing feedback, conducting observations, holding employee/teacher performance conferences HASN’T yielded the kind of change in performance?!?!?!?!    David Rock says-” If you want to change someone’s performance, you have to change their thinking.”</a:t>
            </a:r>
            <a:endParaRPr lang="en-US" u="sng" baseline="0" dirty="0" smtClean="0"/>
          </a:p>
          <a:p>
            <a:endParaRPr lang="en-US" baseline="0" dirty="0" smtClean="0"/>
          </a:p>
          <a:p>
            <a:r>
              <a:rPr lang="en-US" baseline="0" dirty="0" smtClean="0"/>
              <a:t>Let’s get started!!!-</a:t>
            </a:r>
          </a:p>
        </p:txBody>
      </p:sp>
      <p:sp>
        <p:nvSpPr>
          <p:cNvPr id="4" name="Slide Number Placeholder 3"/>
          <p:cNvSpPr>
            <a:spLocks noGrp="1"/>
          </p:cNvSpPr>
          <p:nvPr>
            <p:ph type="sldNum" sz="quarter" idx="10"/>
          </p:nvPr>
        </p:nvSpPr>
        <p:spPr/>
        <p:txBody>
          <a:bodyPr/>
          <a:lstStyle/>
          <a:p>
            <a:fld id="{33B27EB4-743B-204F-A55D-397575B0A72B}" type="slidenum">
              <a:rPr lang="en-US" smtClean="0"/>
              <a:t>4</a:t>
            </a:fld>
            <a:endParaRPr lang="en-US"/>
          </a:p>
        </p:txBody>
      </p:sp>
    </p:spTree>
    <p:extLst>
      <p:ext uri="{BB962C8B-B14F-4D97-AF65-F5344CB8AC3E}">
        <p14:creationId xmlns:p14="http://schemas.microsoft.com/office/powerpoint/2010/main" val="4204934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41</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GO TO NEXT SLIDE….</a:t>
            </a:r>
            <a:endParaRPr lang="en-US" baseline="0" dirty="0" smtClean="0"/>
          </a:p>
        </p:txBody>
      </p:sp>
      <p:sp>
        <p:nvSpPr>
          <p:cNvPr id="4" name="Slide Number Placeholder 3"/>
          <p:cNvSpPr>
            <a:spLocks noGrp="1"/>
          </p:cNvSpPr>
          <p:nvPr>
            <p:ph type="sldNum" sz="quarter" idx="10"/>
          </p:nvPr>
        </p:nvSpPr>
        <p:spPr/>
        <p:txBody>
          <a:bodyPr/>
          <a:lstStyle/>
          <a:p>
            <a:fld id="{33B27EB4-743B-204F-A55D-397575B0A72B}" type="slidenum">
              <a:rPr lang="en-US" smtClean="0"/>
              <a:t>42</a:t>
            </a:fld>
            <a:endParaRPr lang="en-US"/>
          </a:p>
        </p:txBody>
      </p:sp>
    </p:spTree>
    <p:extLst>
      <p:ext uri="{BB962C8B-B14F-4D97-AF65-F5344CB8AC3E}">
        <p14:creationId xmlns:p14="http://schemas.microsoft.com/office/powerpoint/2010/main" val="420493452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43</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SIGN</a:t>
            </a:r>
            <a:r>
              <a:rPr lang="en-US" baseline="0" dirty="0" smtClean="0"/>
              <a:t> UP !!!!!!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44</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45</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 </a:t>
            </a:r>
            <a:r>
              <a:rPr lang="en-US" dirty="0" smtClean="0"/>
              <a:t>1. Look across the room and make eye contact with a partner. 2. When I</a:t>
            </a:r>
            <a:r>
              <a:rPr lang="en-US" baseline="0" dirty="0" smtClean="0"/>
              <a:t> begin to play music, p</a:t>
            </a:r>
            <a:r>
              <a:rPr lang="en-US" dirty="0" smtClean="0"/>
              <a:t>hysically “pair up”  and then decide who will be W and M.</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5</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6</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a:t>
            </a:r>
            <a:r>
              <a:rPr lang="en-US" baseline="0" dirty="0" smtClean="0"/>
              <a:t> directions on slide-  go about 5 </a:t>
            </a:r>
            <a:r>
              <a:rPr lang="en-US" baseline="0" dirty="0" err="1" smtClean="0"/>
              <a:t>mins</a:t>
            </a:r>
            <a:r>
              <a:rPr lang="en-US" baseline="0" dirty="0" smtClean="0"/>
              <a:t>. for EACH story.  THEN, after W &amp; M share, go to next slide..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7</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Circulate the room and notice BIMRS, expressions, energy, etc.  </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8</a:t>
            </a:fld>
            <a:endParaRPr lang="en-US"/>
          </a:p>
        </p:txBody>
      </p:sp>
    </p:spTree>
    <p:extLst>
      <p:ext uri="{BB962C8B-B14F-4D97-AF65-F5344CB8AC3E}">
        <p14:creationId xmlns:p14="http://schemas.microsoft.com/office/powerpoint/2010/main" val="10863759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folks a few minutes to share at their table and</a:t>
            </a:r>
            <a:r>
              <a:rPr lang="en-US" baseline="0" dirty="0" smtClean="0"/>
              <a:t> then ask for volunteers to share out  TABLE TALK- SHARE OUT</a:t>
            </a:r>
          </a:p>
          <a:p>
            <a:endParaRPr lang="en-US" baseline="0" dirty="0" smtClean="0"/>
          </a:p>
          <a:p>
            <a:r>
              <a:rPr lang="en-US" baseline="0" dirty="0" smtClean="0"/>
              <a:t>BRING OUT:   It feels GOOD to be *listened to Without interruption*   It is HARD to *Listen W/O Interruption*   When we experience *”Committed Listening”*, the brain is in a “reward” state.</a:t>
            </a:r>
            <a:endParaRPr lang="en-US" dirty="0"/>
          </a:p>
        </p:txBody>
      </p:sp>
      <p:sp>
        <p:nvSpPr>
          <p:cNvPr id="4" name="Slide Number Placeholder 3"/>
          <p:cNvSpPr>
            <a:spLocks noGrp="1"/>
          </p:cNvSpPr>
          <p:nvPr>
            <p:ph type="sldNum" sz="quarter" idx="10"/>
          </p:nvPr>
        </p:nvSpPr>
        <p:spPr/>
        <p:txBody>
          <a:bodyPr/>
          <a:lstStyle/>
          <a:p>
            <a:fld id="{33B27EB4-743B-204F-A55D-397575B0A72B}" type="slidenum">
              <a:rPr lang="en-US" smtClean="0"/>
              <a:t>9</a:t>
            </a:fld>
            <a:endParaRPr lang="en-US"/>
          </a:p>
        </p:txBody>
      </p:sp>
    </p:spTree>
    <p:extLst>
      <p:ext uri="{BB962C8B-B14F-4D97-AF65-F5344CB8AC3E}">
        <p14:creationId xmlns:p14="http://schemas.microsoft.com/office/powerpoint/2010/main" val="108637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581400" y="1752600"/>
            <a:ext cx="5562600" cy="609600"/>
          </a:xfrm>
        </p:spPr>
        <p:txBody>
          <a:bodyPr/>
          <a:lstStyle>
            <a:lvl1pPr algn="ctr">
              <a:defRPr sz="5400">
                <a:solidFill>
                  <a:srgbClr val="4D6B89"/>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3581400" y="3124200"/>
            <a:ext cx="5562600" cy="304800"/>
          </a:xfrm>
        </p:spPr>
        <p:txBody>
          <a:bodyPr/>
          <a:lstStyle>
            <a:lvl1pPr marL="0" indent="0" algn="ctr">
              <a:defRPr sz="2400"/>
            </a:lvl1pPr>
          </a:lstStyle>
          <a:p>
            <a:pPr lvl="0"/>
            <a:r>
              <a:rPr lang="en-US" noProof="0" smtClean="0"/>
              <a:t>Click to edit Master subtitle style</a:t>
            </a:r>
          </a:p>
        </p:txBody>
      </p:sp>
      <p:sp>
        <p:nvSpPr>
          <p:cNvPr id="3076" name="Rectangle 4"/>
          <p:cNvSpPr>
            <a:spLocks noGrp="1" noChangeArrowheads="1"/>
          </p:cNvSpPr>
          <p:nvPr>
            <p:ph type="dt" sz="half" idx="2"/>
          </p:nvPr>
        </p:nvSpPr>
        <p:spPr/>
        <p:txBody>
          <a:bodyPr/>
          <a:lstStyle>
            <a:lvl1pPr>
              <a:defRPr/>
            </a:lvl1pPr>
          </a:lstStyle>
          <a:p>
            <a:endParaRPr lang="en-US"/>
          </a:p>
        </p:txBody>
      </p:sp>
      <p:sp>
        <p:nvSpPr>
          <p:cNvPr id="3077" name="Rectangle 5"/>
          <p:cNvSpPr>
            <a:spLocks noGrp="1" noChangeArrowheads="1"/>
          </p:cNvSpPr>
          <p:nvPr>
            <p:ph type="ftr" sz="quarter" idx="3"/>
          </p:nvPr>
        </p:nvSpPr>
        <p:spPr/>
        <p:txBody>
          <a:bodyPr/>
          <a:lstStyle>
            <a:lvl1pPr>
              <a:defRPr/>
            </a:lvl1pPr>
          </a:lstStyle>
          <a:p>
            <a:endParaRPr lang="en-US"/>
          </a:p>
        </p:txBody>
      </p:sp>
      <p:sp>
        <p:nvSpPr>
          <p:cNvPr id="3078" name="Rectangle 6"/>
          <p:cNvSpPr>
            <a:spLocks noGrp="1" noChangeArrowheads="1"/>
          </p:cNvSpPr>
          <p:nvPr>
            <p:ph type="sldNum" sz="quarter" idx="4"/>
          </p:nvPr>
        </p:nvSpPr>
        <p:spPr/>
        <p:txBody>
          <a:bodyPr/>
          <a:lstStyle>
            <a:lvl1pPr>
              <a:defRPr/>
            </a:lvl1pPr>
          </a:lstStyle>
          <a:p>
            <a:fld id="{BD3B5805-4C27-2C43-B5A5-7F1107648E71}" type="slidenum">
              <a:rPr lang="en-US"/>
              <a:pPr/>
              <a:t>‹#›</a:t>
            </a:fld>
            <a:endParaRPr lang="en-US"/>
          </a:p>
        </p:txBody>
      </p:sp>
    </p:spTree>
  </p:cSld>
  <p:clrMapOvr>
    <a:masterClrMapping/>
  </p:clrMapOvr>
  <p:transition xmlns:p14="http://schemas.microsoft.com/office/powerpoint/2010/mai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9C7744A-E320-F44C-834D-39E7EB2B00AC}" type="slidenum">
              <a:rPr lang="en-US"/>
              <a:pPr/>
              <a:t>‹#›</a:t>
            </a:fld>
            <a:endParaRPr lang="en-US"/>
          </a:p>
        </p:txBody>
      </p:sp>
    </p:spTree>
    <p:extLst>
      <p:ext uri="{BB962C8B-B14F-4D97-AF65-F5344CB8AC3E}">
        <p14:creationId xmlns:p14="http://schemas.microsoft.com/office/powerpoint/2010/main" val="1931021311"/>
      </p:ext>
    </p:extLst>
  </p:cSld>
  <p:clrMapOvr>
    <a:masterClrMapping/>
  </p:clrMapOvr>
  <p:transition xmlns:p14="http://schemas.microsoft.com/office/powerpoint/2010/main">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58050" y="457200"/>
            <a:ext cx="18859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00200" y="457200"/>
            <a:ext cx="55054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6F4C53-E18F-804C-9E81-77C4E7F5049E}" type="slidenum">
              <a:rPr lang="en-US"/>
              <a:pPr/>
              <a:t>‹#›</a:t>
            </a:fld>
            <a:endParaRPr lang="en-US"/>
          </a:p>
        </p:txBody>
      </p:sp>
    </p:spTree>
    <p:extLst>
      <p:ext uri="{BB962C8B-B14F-4D97-AF65-F5344CB8AC3E}">
        <p14:creationId xmlns:p14="http://schemas.microsoft.com/office/powerpoint/2010/main" val="3620311867"/>
      </p:ext>
    </p:extLst>
  </p:cSld>
  <p:clrMapOvr>
    <a:masterClrMapping/>
  </p:clrMapOvr>
  <p:transition xmlns:p14="http://schemas.microsoft.com/office/powerpoint/2010/mai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916FBA-DB47-9B4E-8463-E98AEF4B6ED7}" type="slidenum">
              <a:rPr lang="en-US"/>
              <a:pPr/>
              <a:t>‹#›</a:t>
            </a:fld>
            <a:endParaRPr lang="en-US"/>
          </a:p>
        </p:txBody>
      </p:sp>
    </p:spTree>
    <p:extLst>
      <p:ext uri="{BB962C8B-B14F-4D97-AF65-F5344CB8AC3E}">
        <p14:creationId xmlns:p14="http://schemas.microsoft.com/office/powerpoint/2010/main" val="4233779548"/>
      </p:ext>
    </p:extLst>
  </p:cSld>
  <p:clrMapOvr>
    <a:masterClrMapping/>
  </p:clrMapOvr>
  <p:transition xmlns:p14="http://schemas.microsoft.com/office/powerpoint/2010/mai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4249740-00FB-B843-B8AE-1A22A0635E75}" type="slidenum">
              <a:rPr lang="en-US"/>
              <a:pPr/>
              <a:t>‹#›</a:t>
            </a:fld>
            <a:endParaRPr lang="en-US"/>
          </a:p>
        </p:txBody>
      </p:sp>
    </p:spTree>
    <p:extLst>
      <p:ext uri="{BB962C8B-B14F-4D97-AF65-F5344CB8AC3E}">
        <p14:creationId xmlns:p14="http://schemas.microsoft.com/office/powerpoint/2010/main" val="838462593"/>
      </p:ext>
    </p:extLst>
  </p:cSld>
  <p:clrMapOvr>
    <a:masterClrMapping/>
  </p:clrMapOvr>
  <p:transition xmlns:p14="http://schemas.microsoft.com/office/powerpoint/2010/mai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00200" y="1143000"/>
            <a:ext cx="3581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334000" y="1143000"/>
            <a:ext cx="35814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25EF6A0-5C77-A54B-A8F7-96D93871D793}" type="slidenum">
              <a:rPr lang="en-US"/>
              <a:pPr/>
              <a:t>‹#›</a:t>
            </a:fld>
            <a:endParaRPr lang="en-US"/>
          </a:p>
        </p:txBody>
      </p:sp>
    </p:spTree>
    <p:extLst>
      <p:ext uri="{BB962C8B-B14F-4D97-AF65-F5344CB8AC3E}">
        <p14:creationId xmlns:p14="http://schemas.microsoft.com/office/powerpoint/2010/main" val="3981400425"/>
      </p:ext>
    </p:extLst>
  </p:cSld>
  <p:clrMapOvr>
    <a:masterClrMapping/>
  </p:clrMapOvr>
  <p:transition xmlns:p14="http://schemas.microsoft.com/office/powerpoint/2010/mai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D9740CA-792E-FC4C-B2CF-CDBDBED55BAC}" type="slidenum">
              <a:rPr lang="en-US"/>
              <a:pPr/>
              <a:t>‹#›</a:t>
            </a:fld>
            <a:endParaRPr lang="en-US"/>
          </a:p>
        </p:txBody>
      </p:sp>
    </p:spTree>
    <p:extLst>
      <p:ext uri="{BB962C8B-B14F-4D97-AF65-F5344CB8AC3E}">
        <p14:creationId xmlns:p14="http://schemas.microsoft.com/office/powerpoint/2010/main" val="4251253558"/>
      </p:ext>
    </p:extLst>
  </p:cSld>
  <p:clrMapOvr>
    <a:masterClrMapping/>
  </p:clrMapOvr>
  <p:transition xmlns:p14="http://schemas.microsoft.com/office/powerpoint/2010/mai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C24B91E-F6AD-CC48-9DB1-95151F8D7805}" type="slidenum">
              <a:rPr lang="en-US"/>
              <a:pPr/>
              <a:t>‹#›</a:t>
            </a:fld>
            <a:endParaRPr lang="en-US"/>
          </a:p>
        </p:txBody>
      </p:sp>
    </p:spTree>
    <p:extLst>
      <p:ext uri="{BB962C8B-B14F-4D97-AF65-F5344CB8AC3E}">
        <p14:creationId xmlns:p14="http://schemas.microsoft.com/office/powerpoint/2010/main" val="2267838455"/>
      </p:ext>
    </p:extLst>
  </p:cSld>
  <p:clrMapOvr>
    <a:masterClrMapping/>
  </p:clrMapOvr>
  <p:transition xmlns:p14="http://schemas.microsoft.com/office/powerpoint/2010/mai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D4044C39-4DBB-8647-9961-467AE192440A}" type="slidenum">
              <a:rPr lang="en-US"/>
              <a:pPr/>
              <a:t>‹#›</a:t>
            </a:fld>
            <a:endParaRPr lang="en-US"/>
          </a:p>
        </p:txBody>
      </p:sp>
    </p:spTree>
    <p:extLst>
      <p:ext uri="{BB962C8B-B14F-4D97-AF65-F5344CB8AC3E}">
        <p14:creationId xmlns:p14="http://schemas.microsoft.com/office/powerpoint/2010/main" val="1170380347"/>
      </p:ext>
    </p:extLst>
  </p:cSld>
  <p:clrMapOvr>
    <a:masterClrMapping/>
  </p:clrMapOvr>
  <p:transition xmlns:p14="http://schemas.microsoft.com/office/powerpoint/2010/mai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75030D4-D1FB-4242-B560-54DB1479C6BD}" type="slidenum">
              <a:rPr lang="en-US"/>
              <a:pPr/>
              <a:t>‹#›</a:t>
            </a:fld>
            <a:endParaRPr lang="en-US"/>
          </a:p>
        </p:txBody>
      </p:sp>
    </p:spTree>
    <p:extLst>
      <p:ext uri="{BB962C8B-B14F-4D97-AF65-F5344CB8AC3E}">
        <p14:creationId xmlns:p14="http://schemas.microsoft.com/office/powerpoint/2010/main" val="1127178361"/>
      </p:ext>
    </p:extLst>
  </p:cSld>
  <p:clrMapOvr>
    <a:masterClrMapping/>
  </p:clrMapOvr>
  <p:transition xmlns:p14="http://schemas.microsoft.com/office/powerpoint/2010/mai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6E94F9F-999D-174C-A8C7-28DA02E33219}" type="slidenum">
              <a:rPr lang="en-US"/>
              <a:pPr/>
              <a:t>‹#›</a:t>
            </a:fld>
            <a:endParaRPr lang="en-US"/>
          </a:p>
        </p:txBody>
      </p:sp>
    </p:spTree>
    <p:extLst>
      <p:ext uri="{BB962C8B-B14F-4D97-AF65-F5344CB8AC3E}">
        <p14:creationId xmlns:p14="http://schemas.microsoft.com/office/powerpoint/2010/main" val="1349860984"/>
      </p:ext>
    </p:extLst>
  </p:cSld>
  <p:clrMapOvr>
    <a:masterClrMapping/>
  </p:clrMapOvr>
  <p:transition xmlns:p14="http://schemas.microsoft.com/office/powerpoint/2010/main">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1600200" y="1143000"/>
            <a:ext cx="7315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26" name="Rectangle 2"/>
          <p:cNvSpPr>
            <a:spLocks noGrp="1" noChangeArrowheads="1"/>
          </p:cNvSpPr>
          <p:nvPr>
            <p:ph type="title"/>
          </p:nvPr>
        </p:nvSpPr>
        <p:spPr bwMode="auto">
          <a:xfrm>
            <a:off x="1600200" y="457200"/>
            <a:ext cx="75438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1028" name="Rectangle 4"/>
          <p:cNvSpPr>
            <a:spLocks noGrp="1" noChangeArrowheads="1"/>
          </p:cNvSpPr>
          <p:nvPr>
            <p:ph type="dt" sz="half" idx="2"/>
          </p:nvPr>
        </p:nvSpPr>
        <p:spPr bwMode="auto">
          <a:xfrm>
            <a:off x="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000" b="1">
                <a:latin typeface="Arial" charset="0"/>
              </a:defRPr>
            </a:lvl1pPr>
          </a:lstStyle>
          <a:p>
            <a:endParaRPr lang="en-US"/>
          </a:p>
        </p:txBody>
      </p:sp>
      <p:sp>
        <p:nvSpPr>
          <p:cNvPr id="1029" name="Rectangle 5"/>
          <p:cNvSpPr>
            <a:spLocks noGrp="1" noChangeArrowheads="1"/>
          </p:cNvSpPr>
          <p:nvPr>
            <p:ph type="ftr" sz="quarter" idx="3"/>
          </p:nvPr>
        </p:nvSpPr>
        <p:spPr bwMode="auto">
          <a:xfrm>
            <a:off x="3124200" y="6629400"/>
            <a:ext cx="2895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defRPr sz="1000" b="1">
                <a:latin typeface="Arial" charset="0"/>
              </a:defRPr>
            </a:lvl1pPr>
          </a:lstStyle>
          <a:p>
            <a:endParaRPr lang="en-US"/>
          </a:p>
        </p:txBody>
      </p:sp>
      <p:sp>
        <p:nvSpPr>
          <p:cNvPr id="1030" name="Rectangle 6"/>
          <p:cNvSpPr>
            <a:spLocks noGrp="1" noChangeArrowheads="1"/>
          </p:cNvSpPr>
          <p:nvPr>
            <p:ph type="sldNum" sz="quarter" idx="4"/>
          </p:nvPr>
        </p:nvSpPr>
        <p:spPr bwMode="auto">
          <a:xfrm>
            <a:off x="7239000" y="66294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000" b="1">
                <a:latin typeface="Arial" charset="0"/>
              </a:defRPr>
            </a:lvl1pPr>
          </a:lstStyle>
          <a:p>
            <a:fld id="{96C61C11-5575-4941-A7E3-CF700BE71A5F}"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fade thruBlk="1"/>
  </p:transition>
  <p:txStyles>
    <p:titleStyle>
      <a:lvl1pPr algn="l" rtl="0" eaLnBrk="1" fontAlgn="base" hangingPunct="1">
        <a:spcBef>
          <a:spcPct val="0"/>
        </a:spcBef>
        <a:spcAft>
          <a:spcPct val="0"/>
        </a:spcAft>
        <a:defRPr sz="3200">
          <a:solidFill>
            <a:srgbClr val="274E75"/>
          </a:solidFill>
          <a:latin typeface="+mj-lt"/>
          <a:ea typeface="+mj-ea"/>
          <a:cs typeface="+mj-cs"/>
        </a:defRPr>
      </a:lvl1pPr>
      <a:lvl2pPr algn="l" rtl="0" eaLnBrk="1" fontAlgn="base" hangingPunct="1">
        <a:spcBef>
          <a:spcPct val="0"/>
        </a:spcBef>
        <a:spcAft>
          <a:spcPct val="0"/>
        </a:spcAft>
        <a:defRPr sz="3200">
          <a:solidFill>
            <a:srgbClr val="274E75"/>
          </a:solidFill>
          <a:latin typeface="Arial Black" charset="0"/>
          <a:ea typeface="ＭＳ Ｐゴシック" charset="0"/>
        </a:defRPr>
      </a:lvl2pPr>
      <a:lvl3pPr algn="l" rtl="0" eaLnBrk="1" fontAlgn="base" hangingPunct="1">
        <a:spcBef>
          <a:spcPct val="0"/>
        </a:spcBef>
        <a:spcAft>
          <a:spcPct val="0"/>
        </a:spcAft>
        <a:defRPr sz="3200">
          <a:solidFill>
            <a:srgbClr val="274E75"/>
          </a:solidFill>
          <a:latin typeface="Arial Black" charset="0"/>
          <a:ea typeface="ＭＳ Ｐゴシック" charset="0"/>
        </a:defRPr>
      </a:lvl3pPr>
      <a:lvl4pPr algn="l" rtl="0" eaLnBrk="1" fontAlgn="base" hangingPunct="1">
        <a:spcBef>
          <a:spcPct val="0"/>
        </a:spcBef>
        <a:spcAft>
          <a:spcPct val="0"/>
        </a:spcAft>
        <a:defRPr sz="3200">
          <a:solidFill>
            <a:srgbClr val="274E75"/>
          </a:solidFill>
          <a:latin typeface="Arial Black" charset="0"/>
          <a:ea typeface="ＭＳ Ｐゴシック" charset="0"/>
        </a:defRPr>
      </a:lvl4pPr>
      <a:lvl5pPr algn="l" rtl="0" eaLnBrk="1" fontAlgn="base" hangingPunct="1">
        <a:spcBef>
          <a:spcPct val="0"/>
        </a:spcBef>
        <a:spcAft>
          <a:spcPct val="0"/>
        </a:spcAft>
        <a:defRPr sz="3200">
          <a:solidFill>
            <a:srgbClr val="274E75"/>
          </a:solidFill>
          <a:latin typeface="Arial Black" charset="0"/>
          <a:ea typeface="ＭＳ Ｐゴシック" charset="0"/>
        </a:defRPr>
      </a:lvl5pPr>
      <a:lvl6pPr marL="457200" algn="l" rtl="0" eaLnBrk="1" fontAlgn="base" hangingPunct="1">
        <a:spcBef>
          <a:spcPct val="0"/>
        </a:spcBef>
        <a:spcAft>
          <a:spcPct val="0"/>
        </a:spcAft>
        <a:defRPr sz="3200">
          <a:solidFill>
            <a:srgbClr val="274E75"/>
          </a:solidFill>
          <a:latin typeface="Arial Black" charset="0"/>
          <a:ea typeface="ＭＳ Ｐゴシック" charset="0"/>
        </a:defRPr>
      </a:lvl6pPr>
      <a:lvl7pPr marL="914400" algn="l" rtl="0" eaLnBrk="1" fontAlgn="base" hangingPunct="1">
        <a:spcBef>
          <a:spcPct val="0"/>
        </a:spcBef>
        <a:spcAft>
          <a:spcPct val="0"/>
        </a:spcAft>
        <a:defRPr sz="3200">
          <a:solidFill>
            <a:srgbClr val="274E75"/>
          </a:solidFill>
          <a:latin typeface="Arial Black" charset="0"/>
          <a:ea typeface="ＭＳ Ｐゴシック" charset="0"/>
        </a:defRPr>
      </a:lvl7pPr>
      <a:lvl8pPr marL="1371600" algn="l" rtl="0" eaLnBrk="1" fontAlgn="base" hangingPunct="1">
        <a:spcBef>
          <a:spcPct val="0"/>
        </a:spcBef>
        <a:spcAft>
          <a:spcPct val="0"/>
        </a:spcAft>
        <a:defRPr sz="3200">
          <a:solidFill>
            <a:srgbClr val="274E75"/>
          </a:solidFill>
          <a:latin typeface="Arial Black" charset="0"/>
          <a:ea typeface="ＭＳ Ｐゴシック" charset="0"/>
        </a:defRPr>
      </a:lvl8pPr>
      <a:lvl9pPr marL="1828800" algn="l" rtl="0" eaLnBrk="1" fontAlgn="base" hangingPunct="1">
        <a:spcBef>
          <a:spcPct val="0"/>
        </a:spcBef>
        <a:spcAft>
          <a:spcPct val="0"/>
        </a:spcAft>
        <a:defRPr sz="3200">
          <a:solidFill>
            <a:srgbClr val="274E75"/>
          </a:solidFill>
          <a:latin typeface="Arial Black" charset="0"/>
          <a:ea typeface="ＭＳ Ｐゴシック" charset="0"/>
        </a:defRPr>
      </a:lvl9pPr>
    </p:titleStyle>
    <p:bodyStyle>
      <a:lvl1pPr marL="342900" indent="-342900" algn="l" rtl="0" eaLnBrk="1" fontAlgn="base" hangingPunct="1">
        <a:spcBef>
          <a:spcPct val="20000"/>
        </a:spcBef>
        <a:spcAft>
          <a:spcPct val="0"/>
        </a:spcAft>
        <a:defRPr sz="2000">
          <a:solidFill>
            <a:schemeClr val="tx1"/>
          </a:solidFill>
          <a:latin typeface="+mn-lt"/>
          <a:ea typeface="+mn-ea"/>
          <a:cs typeface="+mn-cs"/>
        </a:defRPr>
      </a:lvl1pPr>
      <a:lvl2pPr marL="742950" indent="-285750" algn="l" rtl="0" eaLnBrk="1" fontAlgn="base" hangingPunct="1">
        <a:spcBef>
          <a:spcPct val="20000"/>
        </a:spcBef>
        <a:spcAft>
          <a:spcPct val="0"/>
        </a:spcAft>
        <a:defRPr>
          <a:solidFill>
            <a:schemeClr val="tx1"/>
          </a:solidFill>
          <a:latin typeface="+mn-lt"/>
          <a:ea typeface="+mn-ea"/>
        </a:defRPr>
      </a:lvl2pPr>
      <a:lvl3pPr marL="1143000" indent="-228600" algn="l" rtl="0" eaLnBrk="1" fontAlgn="base" hangingPunct="1">
        <a:spcBef>
          <a:spcPct val="20000"/>
        </a:spcBef>
        <a:spcAft>
          <a:spcPct val="0"/>
        </a:spcAft>
        <a:defRPr sz="1600">
          <a:solidFill>
            <a:schemeClr val="tx1"/>
          </a:solidFill>
          <a:latin typeface="+mn-lt"/>
          <a:ea typeface="+mn-ea"/>
        </a:defRPr>
      </a:lvl3pPr>
      <a:lvl4pPr marL="1600200" indent="-228600" algn="l" rtl="0" eaLnBrk="1" fontAlgn="base" hangingPunct="1">
        <a:spcBef>
          <a:spcPct val="20000"/>
        </a:spcBef>
        <a:spcAft>
          <a:spcPct val="0"/>
        </a:spcAft>
        <a:defRPr sz="1400">
          <a:solidFill>
            <a:schemeClr val="tx1"/>
          </a:solidFill>
          <a:latin typeface="+mn-lt"/>
          <a:ea typeface="+mn-ea"/>
        </a:defRPr>
      </a:lvl4pPr>
      <a:lvl5pPr marL="2057400" indent="-228600" algn="l" rtl="0" eaLnBrk="1" fontAlgn="base" hangingPunct="1">
        <a:spcBef>
          <a:spcPct val="20000"/>
        </a:spcBef>
        <a:spcAft>
          <a:spcPct val="0"/>
        </a:spcAft>
        <a:defRPr sz="1400">
          <a:solidFill>
            <a:schemeClr val="tx1"/>
          </a:solidFill>
          <a:latin typeface="+mn-lt"/>
          <a:ea typeface="+mn-ea"/>
        </a:defRPr>
      </a:lvl5pPr>
      <a:lvl6pPr marL="2514600" indent="-228600" algn="l" rtl="0" eaLnBrk="1" fontAlgn="base" hangingPunct="1">
        <a:spcBef>
          <a:spcPct val="20000"/>
        </a:spcBef>
        <a:spcAft>
          <a:spcPct val="0"/>
        </a:spcAft>
        <a:defRPr sz="1400">
          <a:solidFill>
            <a:schemeClr val="tx1"/>
          </a:solidFill>
          <a:latin typeface="+mn-lt"/>
          <a:ea typeface="+mn-ea"/>
        </a:defRPr>
      </a:lvl6pPr>
      <a:lvl7pPr marL="2971800" indent="-228600" algn="l" rtl="0" eaLnBrk="1" fontAlgn="base" hangingPunct="1">
        <a:spcBef>
          <a:spcPct val="20000"/>
        </a:spcBef>
        <a:spcAft>
          <a:spcPct val="0"/>
        </a:spcAft>
        <a:defRPr sz="1400">
          <a:solidFill>
            <a:schemeClr val="tx1"/>
          </a:solidFill>
          <a:latin typeface="+mn-lt"/>
          <a:ea typeface="+mn-ea"/>
        </a:defRPr>
      </a:lvl7pPr>
      <a:lvl8pPr marL="3429000" indent="-228600" algn="l" rtl="0" eaLnBrk="1" fontAlgn="base" hangingPunct="1">
        <a:spcBef>
          <a:spcPct val="20000"/>
        </a:spcBef>
        <a:spcAft>
          <a:spcPct val="0"/>
        </a:spcAft>
        <a:defRPr sz="1400">
          <a:solidFill>
            <a:schemeClr val="tx1"/>
          </a:solidFill>
          <a:latin typeface="+mn-lt"/>
          <a:ea typeface="+mn-ea"/>
        </a:defRPr>
      </a:lvl8pPr>
      <a:lvl9pPr marL="3886200" indent="-228600" algn="l" rtl="0" eaLnBrk="1" fontAlgn="base" hangingPunct="1">
        <a:spcBef>
          <a:spcPct val="20000"/>
        </a:spcBef>
        <a:spcAft>
          <a:spcPct val="0"/>
        </a:spcAft>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youtu.be/isiSOeMVJQ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13.gi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5.JP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gif"/><Relationship Id="rId5"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gi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3.gi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gi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gi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17.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1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4.gi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4.gi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5" Type="http://schemas.openxmlformats.org/officeDocument/2006/relationships/image" Target="../media/image17.gif"/><Relationship Id="rId6" Type="http://schemas.openxmlformats.org/officeDocument/2006/relationships/image" Target="../media/image13.gif"/><Relationship Id="rId7" Type="http://schemas.openxmlformats.org/officeDocument/2006/relationships/image" Target="../media/image6.gif"/><Relationship Id="rId8" Type="http://schemas.openxmlformats.org/officeDocument/2006/relationships/image" Target="../media/image20.gif"/><Relationship Id="rId9" Type="http://schemas.openxmlformats.org/officeDocument/2006/relationships/image" Target="../media/image3.gif"/><Relationship Id="rId10" Type="http://schemas.openxmlformats.org/officeDocument/2006/relationships/image" Target="../media/image18.gif"/><Relationship Id="rId11" Type="http://schemas.openxmlformats.org/officeDocument/2006/relationships/image" Target="../media/image4.gif"/><Relationship Id="rId1" Type="http://schemas.openxmlformats.org/officeDocument/2006/relationships/slideLayout" Target="../slideLayouts/slideLayout1.xml"/><Relationship Id="rId2" Type="http://schemas.openxmlformats.org/officeDocument/2006/relationships/image" Target="../media/image1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ctrTitle"/>
          </p:nvPr>
        </p:nvSpPr>
        <p:spPr/>
        <p:txBody>
          <a:bodyPr/>
          <a:lstStyle/>
          <a:p>
            <a:r>
              <a:rPr lang="en-US" sz="4400" dirty="0" smtClean="0"/>
              <a:t>You’ve Got This-</a:t>
            </a:r>
            <a:br>
              <a:rPr lang="en-US" sz="4400" dirty="0" smtClean="0"/>
            </a:br>
            <a:r>
              <a:rPr lang="en-US" sz="3600" dirty="0" smtClean="0"/>
              <a:t>Coaching Your </a:t>
            </a:r>
            <a:r>
              <a:rPr lang="en-US" sz="3600" dirty="0"/>
              <a:t>S</a:t>
            </a:r>
            <a:r>
              <a:rPr lang="en-US" sz="3600" dirty="0" smtClean="0"/>
              <a:t>taff from Good to Great </a:t>
            </a:r>
            <a:endParaRPr lang="en-US" sz="3600" dirty="0"/>
          </a:p>
        </p:txBody>
      </p:sp>
      <p:sp>
        <p:nvSpPr>
          <p:cNvPr id="59395" name="Rectangle 3"/>
          <p:cNvSpPr>
            <a:spLocks noGrp="1" noChangeArrowheads="1"/>
          </p:cNvSpPr>
          <p:nvPr>
            <p:ph type="subTitle" idx="1"/>
          </p:nvPr>
        </p:nvSpPr>
        <p:spPr>
          <a:xfrm>
            <a:off x="190738" y="4255041"/>
            <a:ext cx="5562600" cy="2012763"/>
          </a:xfrm>
        </p:spPr>
        <p:txBody>
          <a:bodyPr/>
          <a:lstStyle/>
          <a:p>
            <a:r>
              <a:rPr lang="en-US" dirty="0" smtClean="0"/>
              <a:t>Eric Stone, Title I Leadership Coach</a:t>
            </a:r>
          </a:p>
          <a:p>
            <a:r>
              <a:rPr lang="en-US" dirty="0" smtClean="0"/>
              <a:t>HCS Summer Leadership Academy</a:t>
            </a:r>
          </a:p>
          <a:p>
            <a:r>
              <a:rPr lang="en-US" dirty="0" smtClean="0"/>
              <a:t>August , 2014</a:t>
            </a:r>
          </a:p>
          <a:p>
            <a:r>
              <a:rPr lang="en-US" dirty="0" smtClean="0"/>
              <a:t>8:30-10:00a</a:t>
            </a:r>
            <a:endParaRPr lang="en-US" dirty="0"/>
          </a:p>
        </p:txBody>
      </p:sp>
      <p:pic>
        <p:nvPicPr>
          <p:cNvPr id="59398" name="Picture 6"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00813" y="3422902"/>
            <a:ext cx="1689100" cy="304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57200"/>
            <a:ext cx="7894414" cy="533400"/>
          </a:xfrm>
        </p:spPr>
        <p:txBody>
          <a:bodyPr/>
          <a:lstStyle/>
          <a:p>
            <a:r>
              <a:rPr lang="en-US" sz="2800" dirty="0" smtClean="0"/>
              <a:t>5 Domains of Experiences in the Brain</a:t>
            </a:r>
            <a:endParaRPr lang="en-US" sz="2800" dirty="0"/>
          </a:p>
        </p:txBody>
      </p:sp>
      <p:sp>
        <p:nvSpPr>
          <p:cNvPr id="47107" name="Rectangle 3"/>
          <p:cNvSpPr>
            <a:spLocks noGrp="1" noChangeArrowheads="1"/>
          </p:cNvSpPr>
          <p:nvPr>
            <p:ph type="body" idx="1"/>
          </p:nvPr>
        </p:nvSpPr>
        <p:spPr/>
        <p:txBody>
          <a:bodyPr/>
          <a:lstStyle/>
          <a:p>
            <a:endParaRPr lang="en-US" sz="3600" dirty="0"/>
          </a:p>
          <a:p>
            <a:endParaRPr lang="en-US" sz="3600" dirty="0" smtClean="0"/>
          </a:p>
          <a:p>
            <a:pPr algn="r">
              <a:buFont typeface="Arial"/>
              <a:buChar char="•"/>
            </a:pPr>
            <a:endParaRPr lang="en-US" sz="2400" dirty="0" smtClean="0"/>
          </a:p>
        </p:txBody>
      </p:sp>
      <p:sp>
        <p:nvSpPr>
          <p:cNvPr id="5" name="TextBox 4"/>
          <p:cNvSpPr txBox="1"/>
          <p:nvPr/>
        </p:nvSpPr>
        <p:spPr>
          <a:xfrm>
            <a:off x="1765300" y="1409700"/>
            <a:ext cx="3340100" cy="4154983"/>
          </a:xfrm>
          <a:prstGeom prst="rect">
            <a:avLst/>
          </a:prstGeom>
          <a:noFill/>
        </p:spPr>
        <p:txBody>
          <a:bodyPr wrap="square" rtlCol="0">
            <a:spAutoFit/>
          </a:bodyPr>
          <a:lstStyle/>
          <a:p>
            <a:r>
              <a:rPr lang="en-US" dirty="0" smtClean="0">
                <a:latin typeface="+mn-lt"/>
              </a:rPr>
              <a:t>These experiences activate strong threats and rewards in the brain, thus influencing a wide range of human behaviors.</a:t>
            </a:r>
          </a:p>
          <a:p>
            <a:endParaRPr lang="en-US" dirty="0">
              <a:latin typeface="+mn-lt"/>
            </a:endParaRPr>
          </a:p>
          <a:p>
            <a:r>
              <a:rPr lang="en-US" dirty="0" smtClean="0">
                <a:latin typeface="+mn-lt"/>
              </a:rPr>
              <a:t>A leader’s goal is to influence by minimizing danger and maximizing reward. </a:t>
            </a:r>
            <a:endParaRPr lang="en-US" dirty="0">
              <a:latin typeface="+mn-lt"/>
            </a:endParaRPr>
          </a:p>
        </p:txBody>
      </p:sp>
      <p:pic>
        <p:nvPicPr>
          <p:cNvPr id="6" name="Picture 5"/>
          <p:cNvPicPr>
            <a:picLocks noChangeAspect="1"/>
          </p:cNvPicPr>
          <p:nvPr/>
        </p:nvPicPr>
        <p:blipFill>
          <a:blip r:embed="rId3"/>
          <a:stretch>
            <a:fillRect/>
          </a:stretch>
        </p:blipFill>
        <p:spPr>
          <a:xfrm>
            <a:off x="3213100" y="2095500"/>
            <a:ext cx="2705100" cy="2654300"/>
          </a:xfrm>
          <a:prstGeom prst="rect">
            <a:avLst/>
          </a:prstGeom>
        </p:spPr>
      </p:pic>
      <p:pic>
        <p:nvPicPr>
          <p:cNvPr id="7" name="Picture 6"/>
          <p:cNvPicPr>
            <a:picLocks noChangeAspect="1"/>
          </p:cNvPicPr>
          <p:nvPr/>
        </p:nvPicPr>
        <p:blipFill>
          <a:blip r:embed="rId3"/>
          <a:stretch>
            <a:fillRect/>
          </a:stretch>
        </p:blipFill>
        <p:spPr>
          <a:xfrm>
            <a:off x="3213100" y="2095500"/>
            <a:ext cx="2705100" cy="2654300"/>
          </a:xfrm>
          <a:prstGeom prst="rect">
            <a:avLst/>
          </a:prstGeom>
        </p:spPr>
      </p:pic>
      <p:pic>
        <p:nvPicPr>
          <p:cNvPr id="9" name="Picture 8" descr="Screen Shot 2014-07-25 at 1.16.42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1689100"/>
            <a:ext cx="3810000" cy="4406900"/>
          </a:xfrm>
          <a:prstGeom prst="rect">
            <a:avLst/>
          </a:prstGeom>
        </p:spPr>
      </p:pic>
    </p:spTree>
    <p:extLst>
      <p:ext uri="{BB962C8B-B14F-4D97-AF65-F5344CB8AC3E}">
        <p14:creationId xmlns:p14="http://schemas.microsoft.com/office/powerpoint/2010/main" val="136437402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89101" y="457200"/>
            <a:ext cx="7543800" cy="533400"/>
          </a:xfrm>
        </p:spPr>
        <p:txBody>
          <a:bodyPr/>
          <a:lstStyle/>
          <a:p>
            <a:r>
              <a:rPr lang="en-US" sz="2800" dirty="0" smtClean="0"/>
              <a:t>Let’s learn about        S.C.A.R.F. </a:t>
            </a:r>
            <a:endParaRPr lang="en-US" sz="2800" dirty="0"/>
          </a:p>
        </p:txBody>
      </p:sp>
      <p:pic>
        <p:nvPicPr>
          <p:cNvPr id="4" name="Picture 3" descr="Screen Shot 2014-07-25 at 1.04.3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61294">
            <a:off x="4663080" y="1158203"/>
            <a:ext cx="3473664" cy="4470969"/>
          </a:xfrm>
          <a:prstGeom prst="rect">
            <a:avLst/>
          </a:prstGeom>
        </p:spPr>
      </p:pic>
      <p:sp>
        <p:nvSpPr>
          <p:cNvPr id="47107" name="Rectangle 3"/>
          <p:cNvSpPr>
            <a:spLocks noGrp="1" noChangeArrowheads="1"/>
          </p:cNvSpPr>
          <p:nvPr>
            <p:ph type="body" idx="1"/>
          </p:nvPr>
        </p:nvSpPr>
        <p:spPr>
          <a:xfrm>
            <a:off x="1689101" y="1143000"/>
            <a:ext cx="7315200" cy="5486400"/>
          </a:xfrm>
        </p:spPr>
        <p:txBody>
          <a:bodyPr/>
          <a:lstStyle/>
          <a:p>
            <a:r>
              <a:rPr lang="en-US" sz="2400" b="1" dirty="0" smtClean="0">
                <a:latin typeface="Times New Roman"/>
                <a:cs typeface="Times New Roman"/>
              </a:rPr>
              <a:t>Partner Activity</a:t>
            </a:r>
          </a:p>
          <a:p>
            <a:r>
              <a:rPr lang="en-US" sz="2200" dirty="0" smtClean="0">
                <a:latin typeface="Times New Roman"/>
                <a:cs typeface="Times New Roman"/>
              </a:rPr>
              <a:t>1. All read page 1</a:t>
            </a:r>
          </a:p>
          <a:p>
            <a:r>
              <a:rPr lang="en-US" sz="2200" dirty="0">
                <a:latin typeface="Times New Roman"/>
                <a:cs typeface="Times New Roman"/>
              </a:rPr>
              <a:t>o</a:t>
            </a:r>
            <a:r>
              <a:rPr lang="en-US" sz="2200" dirty="0" smtClean="0">
                <a:latin typeface="Times New Roman"/>
                <a:cs typeface="Times New Roman"/>
              </a:rPr>
              <a:t>f the article silently.</a:t>
            </a:r>
          </a:p>
          <a:p>
            <a:endParaRPr lang="en-US" sz="2200" dirty="0">
              <a:latin typeface="Times New Roman"/>
              <a:cs typeface="Times New Roman"/>
            </a:endParaRPr>
          </a:p>
          <a:p>
            <a:r>
              <a:rPr lang="en-US" sz="2200" dirty="0" smtClean="0">
                <a:latin typeface="Times New Roman"/>
                <a:cs typeface="Times New Roman"/>
              </a:rPr>
              <a:t>2. Discuss reactions </a:t>
            </a:r>
          </a:p>
          <a:p>
            <a:r>
              <a:rPr lang="en-US" sz="2200" dirty="0" smtClean="0">
                <a:latin typeface="Times New Roman"/>
                <a:cs typeface="Times New Roman"/>
              </a:rPr>
              <a:t>briefly. Then read the</a:t>
            </a:r>
          </a:p>
          <a:p>
            <a:r>
              <a:rPr lang="en-US" sz="2200" dirty="0">
                <a:latin typeface="Times New Roman"/>
                <a:cs typeface="Times New Roman"/>
              </a:rPr>
              <a:t>t</a:t>
            </a:r>
            <a:r>
              <a:rPr lang="en-US" sz="2200" dirty="0" smtClean="0">
                <a:latin typeface="Times New Roman"/>
                <a:cs typeface="Times New Roman"/>
              </a:rPr>
              <a:t>op half of page 2.</a:t>
            </a:r>
          </a:p>
          <a:p>
            <a:endParaRPr lang="en-US" sz="2400" b="1" dirty="0" smtClean="0">
              <a:latin typeface="Times New Roman"/>
              <a:cs typeface="Times New Roman"/>
            </a:endParaRPr>
          </a:p>
          <a:p>
            <a:endParaRPr lang="en-US" sz="2400" dirty="0" smtClean="0">
              <a:latin typeface="Times New Roman"/>
              <a:cs typeface="Times New Roman"/>
            </a:endParaRPr>
          </a:p>
          <a:p>
            <a:r>
              <a:rPr lang="en-US" sz="2400" dirty="0" smtClean="0">
                <a:latin typeface="Times New Roman"/>
                <a:cs typeface="Times New Roman"/>
              </a:rPr>
              <a:t> </a:t>
            </a:r>
          </a:p>
          <a:p>
            <a:endParaRPr lang="en-US" sz="2800" dirty="0" smtClean="0">
              <a:latin typeface="Times New Roman"/>
              <a:cs typeface="Times New Roman"/>
            </a:endParaRPr>
          </a:p>
        </p:txBody>
      </p:sp>
    </p:spTree>
    <p:extLst>
      <p:ext uri="{BB962C8B-B14F-4D97-AF65-F5344CB8AC3E}">
        <p14:creationId xmlns:p14="http://schemas.microsoft.com/office/powerpoint/2010/main" val="10088685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89101" y="457200"/>
            <a:ext cx="7543800" cy="533400"/>
          </a:xfrm>
        </p:spPr>
        <p:txBody>
          <a:bodyPr/>
          <a:lstStyle/>
          <a:p>
            <a:r>
              <a:rPr lang="en-US" sz="2800" dirty="0" smtClean="0"/>
              <a:t>Let’s learn more about S.C.A.R.F. </a:t>
            </a:r>
            <a:endParaRPr lang="en-US" sz="2800" dirty="0"/>
          </a:p>
        </p:txBody>
      </p:sp>
      <p:sp>
        <p:nvSpPr>
          <p:cNvPr id="47107" name="Rectangle 3"/>
          <p:cNvSpPr>
            <a:spLocks noGrp="1" noChangeArrowheads="1"/>
          </p:cNvSpPr>
          <p:nvPr>
            <p:ph type="body" idx="1"/>
          </p:nvPr>
        </p:nvSpPr>
        <p:spPr>
          <a:xfrm>
            <a:off x="1689101" y="1143000"/>
            <a:ext cx="7315200" cy="5486400"/>
          </a:xfrm>
        </p:spPr>
        <p:txBody>
          <a:bodyPr/>
          <a:lstStyle/>
          <a:p>
            <a:r>
              <a:rPr lang="en-US" sz="2400" b="1" dirty="0" smtClean="0">
                <a:latin typeface="Times New Roman"/>
                <a:cs typeface="Times New Roman"/>
              </a:rPr>
              <a:t>David Rock Video &amp; Gallery Walk</a:t>
            </a:r>
          </a:p>
          <a:p>
            <a:pPr marL="0" indent="0" algn="ctr"/>
            <a:r>
              <a:rPr lang="en-US" sz="2800" dirty="0" smtClean="0">
                <a:latin typeface="Times New Roman"/>
                <a:cs typeface="Times New Roman"/>
              </a:rPr>
              <a:t>Watch and listen to David Rock explain the S.C.A.R.F. model </a:t>
            </a:r>
          </a:p>
          <a:p>
            <a:pPr marL="0" indent="0" algn="ctr"/>
            <a:endParaRPr lang="en-US" sz="2800" dirty="0" smtClean="0">
              <a:latin typeface="Times New Roman"/>
              <a:cs typeface="Times New Roman"/>
            </a:endParaRPr>
          </a:p>
          <a:p>
            <a:pPr marL="514350" indent="-514350">
              <a:buAutoNum type="arabicPeriod"/>
            </a:pPr>
            <a:r>
              <a:rPr lang="en-US" sz="2400" dirty="0" smtClean="0">
                <a:latin typeface="Times New Roman"/>
                <a:cs typeface="Times New Roman"/>
              </a:rPr>
              <a:t>As you listen, jot down examples </a:t>
            </a:r>
            <a:r>
              <a:rPr lang="en-US" sz="2400" u="sng" dirty="0" smtClean="0">
                <a:latin typeface="Times New Roman"/>
                <a:cs typeface="Times New Roman"/>
              </a:rPr>
              <a:t>on sticky notes</a:t>
            </a:r>
            <a:r>
              <a:rPr lang="en-US" sz="2400" dirty="0" smtClean="0">
                <a:latin typeface="Times New Roman"/>
                <a:cs typeface="Times New Roman"/>
              </a:rPr>
              <a:t> when a staff member may experience “threat” </a:t>
            </a:r>
            <a:r>
              <a:rPr lang="en-US" sz="2400" u="sng" dirty="0" smtClean="0">
                <a:latin typeface="Times New Roman"/>
                <a:cs typeface="Times New Roman"/>
              </a:rPr>
              <a:t>and/or</a:t>
            </a:r>
            <a:r>
              <a:rPr lang="en-US" sz="2400" dirty="0" smtClean="0">
                <a:latin typeface="Times New Roman"/>
                <a:cs typeface="Times New Roman"/>
              </a:rPr>
              <a:t> “reward” during the day. Think about real life situations that occur with teachers, principals, parents, supervisors, etc.  </a:t>
            </a:r>
          </a:p>
          <a:p>
            <a:pPr marL="514350" indent="-514350">
              <a:buAutoNum type="arabicPeriod"/>
            </a:pPr>
            <a:r>
              <a:rPr lang="en-US" sz="2400" dirty="0" smtClean="0">
                <a:latin typeface="Times New Roman"/>
                <a:cs typeface="Times New Roman"/>
              </a:rPr>
              <a:t>Following the video, we will participate in a Gallery Walk</a:t>
            </a:r>
          </a:p>
          <a:p>
            <a:pPr marL="514350" indent="-514350">
              <a:buAutoNum type="arabicPeriod"/>
            </a:pPr>
            <a:r>
              <a:rPr lang="en-US" sz="2400" dirty="0" smtClean="0">
                <a:latin typeface="Times New Roman"/>
                <a:cs typeface="Times New Roman"/>
                <a:hlinkClick r:id="rId3"/>
              </a:rPr>
              <a:t>http://youtu.be/isiSOeMVJQk</a:t>
            </a:r>
            <a:endParaRPr lang="en-US" sz="2400" dirty="0" smtClean="0">
              <a:latin typeface="Times New Roman"/>
              <a:cs typeface="Times New Roman"/>
            </a:endParaRPr>
          </a:p>
          <a:p>
            <a:r>
              <a:rPr lang="en-US" sz="2400" dirty="0" smtClean="0">
                <a:latin typeface="Times New Roman"/>
                <a:cs typeface="Times New Roman"/>
              </a:rPr>
              <a:t> </a:t>
            </a:r>
          </a:p>
          <a:p>
            <a:endParaRPr lang="en-US" sz="2800" dirty="0" smtClean="0">
              <a:latin typeface="Times New Roman"/>
              <a:cs typeface="Times New Roman"/>
            </a:endParaRPr>
          </a:p>
        </p:txBody>
      </p:sp>
    </p:spTree>
    <p:extLst>
      <p:ext uri="{BB962C8B-B14F-4D97-AF65-F5344CB8AC3E}">
        <p14:creationId xmlns:p14="http://schemas.microsoft.com/office/powerpoint/2010/main" val="109767381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STATUS</a:t>
            </a:r>
            <a:endParaRPr lang="en-US" dirty="0"/>
          </a:p>
        </p:txBody>
      </p:sp>
      <p:sp>
        <p:nvSpPr>
          <p:cNvPr id="75779" name="Rectangle 3"/>
          <p:cNvSpPr>
            <a:spLocks noGrp="1" noChangeArrowheads="1"/>
          </p:cNvSpPr>
          <p:nvPr>
            <p:ph type="body" idx="1"/>
          </p:nvPr>
        </p:nvSpPr>
        <p:spPr/>
        <p:txBody>
          <a:bodyPr/>
          <a:lstStyle/>
          <a:p>
            <a:r>
              <a:rPr lang="en-US" sz="19600" dirty="0" smtClean="0"/>
              <a:t>S</a:t>
            </a:r>
          </a:p>
          <a:p>
            <a:endParaRPr lang="en-US" sz="19600" dirty="0"/>
          </a:p>
        </p:txBody>
      </p:sp>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CERTAINTY</a:t>
            </a:r>
            <a:endParaRPr lang="en-US" dirty="0"/>
          </a:p>
        </p:txBody>
      </p:sp>
      <p:sp>
        <p:nvSpPr>
          <p:cNvPr id="75779" name="Rectangle 3"/>
          <p:cNvSpPr>
            <a:spLocks noGrp="1" noChangeArrowheads="1"/>
          </p:cNvSpPr>
          <p:nvPr>
            <p:ph type="body" idx="1"/>
          </p:nvPr>
        </p:nvSpPr>
        <p:spPr/>
        <p:txBody>
          <a:bodyPr/>
          <a:lstStyle/>
          <a:p>
            <a:r>
              <a:rPr lang="en-US" sz="19600" dirty="0"/>
              <a:t>C</a:t>
            </a:r>
          </a:p>
        </p:txBody>
      </p:sp>
    </p:spTree>
    <p:extLst>
      <p:ext uri="{BB962C8B-B14F-4D97-AF65-F5344CB8AC3E}">
        <p14:creationId xmlns:p14="http://schemas.microsoft.com/office/powerpoint/2010/main" val="379610842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AUTONOMY</a:t>
            </a:r>
            <a:endParaRPr lang="en-US" dirty="0"/>
          </a:p>
        </p:txBody>
      </p:sp>
      <p:sp>
        <p:nvSpPr>
          <p:cNvPr id="75779" name="Rectangle 3"/>
          <p:cNvSpPr>
            <a:spLocks noGrp="1" noChangeArrowheads="1"/>
          </p:cNvSpPr>
          <p:nvPr>
            <p:ph type="body" idx="1"/>
          </p:nvPr>
        </p:nvSpPr>
        <p:spPr/>
        <p:txBody>
          <a:bodyPr/>
          <a:lstStyle/>
          <a:p>
            <a:r>
              <a:rPr lang="en-US" sz="19600" dirty="0"/>
              <a:t>A</a:t>
            </a:r>
          </a:p>
        </p:txBody>
      </p:sp>
    </p:spTree>
    <p:extLst>
      <p:ext uri="{BB962C8B-B14F-4D97-AF65-F5344CB8AC3E}">
        <p14:creationId xmlns:p14="http://schemas.microsoft.com/office/powerpoint/2010/main" val="26985396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RELATEDNESS</a:t>
            </a:r>
            <a:endParaRPr lang="en-US" dirty="0"/>
          </a:p>
        </p:txBody>
      </p:sp>
      <p:sp>
        <p:nvSpPr>
          <p:cNvPr id="75779" name="Rectangle 3"/>
          <p:cNvSpPr>
            <a:spLocks noGrp="1" noChangeArrowheads="1"/>
          </p:cNvSpPr>
          <p:nvPr>
            <p:ph type="body" idx="1"/>
          </p:nvPr>
        </p:nvSpPr>
        <p:spPr/>
        <p:txBody>
          <a:bodyPr/>
          <a:lstStyle/>
          <a:p>
            <a:r>
              <a:rPr lang="en-US" sz="19600" dirty="0"/>
              <a:t>R</a:t>
            </a:r>
          </a:p>
        </p:txBody>
      </p:sp>
    </p:spTree>
    <p:extLst>
      <p:ext uri="{BB962C8B-B14F-4D97-AF65-F5344CB8AC3E}">
        <p14:creationId xmlns:p14="http://schemas.microsoft.com/office/powerpoint/2010/main" val="1434807581"/>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FAIRNESS</a:t>
            </a:r>
            <a:endParaRPr lang="en-US" dirty="0"/>
          </a:p>
        </p:txBody>
      </p:sp>
      <p:sp>
        <p:nvSpPr>
          <p:cNvPr id="75779" name="Rectangle 3"/>
          <p:cNvSpPr>
            <a:spLocks noGrp="1" noChangeArrowheads="1"/>
          </p:cNvSpPr>
          <p:nvPr>
            <p:ph type="body" idx="1"/>
          </p:nvPr>
        </p:nvSpPr>
        <p:spPr/>
        <p:txBody>
          <a:bodyPr/>
          <a:lstStyle/>
          <a:p>
            <a:r>
              <a:rPr lang="en-US" sz="19600" dirty="0"/>
              <a:t>F</a:t>
            </a:r>
          </a:p>
        </p:txBody>
      </p:sp>
    </p:spTree>
    <p:extLst>
      <p:ext uri="{BB962C8B-B14F-4D97-AF65-F5344CB8AC3E}">
        <p14:creationId xmlns:p14="http://schemas.microsoft.com/office/powerpoint/2010/main" val="246621941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Why SCARF?</a:t>
            </a:r>
            <a:endParaRPr lang="en-US" dirty="0"/>
          </a:p>
        </p:txBody>
      </p:sp>
      <p:sp>
        <p:nvSpPr>
          <p:cNvPr id="75779" name="Rectangle 3"/>
          <p:cNvSpPr>
            <a:spLocks noGrp="1" noChangeArrowheads="1"/>
          </p:cNvSpPr>
          <p:nvPr>
            <p:ph type="body" idx="1"/>
          </p:nvPr>
        </p:nvSpPr>
        <p:spPr/>
        <p:txBody>
          <a:bodyPr/>
          <a:lstStyle/>
          <a:p>
            <a:r>
              <a:rPr lang="en-US" sz="3200" dirty="0" smtClean="0"/>
              <a:t>The SCARF model improves people’s capacity to understand and ultimately modify their own and other’s behavior in social situations.</a:t>
            </a:r>
          </a:p>
          <a:p>
            <a:endParaRPr lang="en-US" sz="3200" dirty="0"/>
          </a:p>
          <a:p>
            <a:r>
              <a:rPr lang="en-US" sz="2400" b="1" dirty="0" smtClean="0"/>
              <a:t>BEFORE</a:t>
            </a:r>
            <a:r>
              <a:rPr lang="en-US" sz="2400" dirty="0" smtClean="0"/>
              <a:t>: Prediction</a:t>
            </a:r>
          </a:p>
          <a:p>
            <a:r>
              <a:rPr lang="en-US" sz="2400" dirty="0" smtClean="0"/>
              <a:t>SCARF can help us predict whether a threat is going to happen &amp; modify our activities or choices accordingly </a:t>
            </a:r>
          </a:p>
          <a:p>
            <a:endParaRPr lang="en-US" sz="3600" dirty="0"/>
          </a:p>
        </p:txBody>
      </p:sp>
    </p:spTree>
    <p:extLst>
      <p:ext uri="{BB962C8B-B14F-4D97-AF65-F5344CB8AC3E}">
        <p14:creationId xmlns:p14="http://schemas.microsoft.com/office/powerpoint/2010/main" val="190376588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Why SCARF?</a:t>
            </a:r>
            <a:endParaRPr lang="en-US" dirty="0"/>
          </a:p>
        </p:txBody>
      </p:sp>
      <p:sp>
        <p:nvSpPr>
          <p:cNvPr id="75779" name="Rectangle 3"/>
          <p:cNvSpPr>
            <a:spLocks noGrp="1" noChangeArrowheads="1"/>
          </p:cNvSpPr>
          <p:nvPr>
            <p:ph type="body" idx="1"/>
          </p:nvPr>
        </p:nvSpPr>
        <p:spPr/>
        <p:txBody>
          <a:bodyPr/>
          <a:lstStyle/>
          <a:p>
            <a:r>
              <a:rPr lang="en-US" sz="2400" b="1" dirty="0" smtClean="0"/>
              <a:t>DURING: </a:t>
            </a:r>
            <a:r>
              <a:rPr lang="en-US" sz="2400" dirty="0"/>
              <a:t>R</a:t>
            </a:r>
            <a:r>
              <a:rPr lang="en-US" sz="2400" dirty="0" smtClean="0"/>
              <a:t>egulation</a:t>
            </a:r>
          </a:p>
          <a:p>
            <a:r>
              <a:rPr lang="en-US" sz="2400" dirty="0" smtClean="0"/>
              <a:t>SCARF helps us notice “in real time” a  (perceived) threat is occurring so we can identify the cause of the threat response through labeling. Labeling the response (in SCARF terminology)  allows us to re-appraise the situation ands reduce the threat/increase engagement. </a:t>
            </a:r>
          </a:p>
          <a:p>
            <a:endParaRPr lang="en-US" sz="2400" dirty="0"/>
          </a:p>
          <a:p>
            <a:r>
              <a:rPr lang="en-US" sz="2400" dirty="0" smtClean="0"/>
              <a:t>If we can self-regulate our emotions by monitoring experiences via SCARF, we can make better choices and reduce social conflict.</a:t>
            </a:r>
          </a:p>
          <a:p>
            <a:endParaRPr lang="en-US" sz="3600" dirty="0"/>
          </a:p>
        </p:txBody>
      </p:sp>
    </p:spTree>
    <p:extLst>
      <p:ext uri="{BB962C8B-B14F-4D97-AF65-F5344CB8AC3E}">
        <p14:creationId xmlns:p14="http://schemas.microsoft.com/office/powerpoint/2010/main" val="392554462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Session Description:</a:t>
            </a:r>
            <a:endParaRPr lang="en-US" dirty="0"/>
          </a:p>
        </p:txBody>
      </p:sp>
      <p:sp>
        <p:nvSpPr>
          <p:cNvPr id="47107" name="Rectangle 3"/>
          <p:cNvSpPr>
            <a:spLocks noGrp="1" noChangeArrowheads="1"/>
          </p:cNvSpPr>
          <p:nvPr>
            <p:ph type="body" idx="1"/>
          </p:nvPr>
        </p:nvSpPr>
        <p:spPr/>
        <p:txBody>
          <a:bodyPr/>
          <a:lstStyle/>
          <a:p>
            <a:endParaRPr lang="en-US" sz="3600" dirty="0"/>
          </a:p>
          <a:p>
            <a:r>
              <a:rPr lang="en-US" sz="3600" dirty="0" smtClean="0"/>
              <a:t>		</a:t>
            </a:r>
            <a:endParaRPr lang="en-US" sz="2400" dirty="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584700"/>
            <a:ext cx="2533650" cy="2120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24444" y="1477214"/>
            <a:ext cx="7014038" cy="3046988"/>
          </a:xfrm>
          <a:prstGeom prst="rect">
            <a:avLst/>
          </a:prstGeom>
          <a:noFill/>
        </p:spPr>
        <p:txBody>
          <a:bodyPr wrap="square" rtlCol="0">
            <a:spAutoFit/>
          </a:bodyPr>
          <a:lstStyle/>
          <a:p>
            <a:r>
              <a:rPr lang="en-US" dirty="0" smtClean="0"/>
              <a:t>“This session will provide participants with both research and practical knowledge about how the brain responds while being coached and why this changes everything administrators know about supervision. Find out how to empower your staff to reach their full potential and love coming to work agai</a:t>
            </a:r>
            <a:r>
              <a:rPr lang="en-US" dirty="0"/>
              <a:t>n</a:t>
            </a:r>
            <a:r>
              <a:rPr lang="en-US" dirty="0" smtClean="0"/>
              <a:t>!”</a:t>
            </a:r>
          </a:p>
          <a:p>
            <a:endParaRPr lang="en-US" dirty="0"/>
          </a:p>
          <a:p>
            <a:r>
              <a:rPr lang="en-US" dirty="0" smtClean="0"/>
              <a:t>Presenter: Eric Stone, Title I Leadership Coach </a:t>
            </a:r>
            <a:endParaRPr lang="en-US" dirty="0"/>
          </a:p>
        </p:txBody>
      </p:sp>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Why SCARF?</a:t>
            </a:r>
            <a:endParaRPr lang="en-US" dirty="0"/>
          </a:p>
        </p:txBody>
      </p:sp>
      <p:sp>
        <p:nvSpPr>
          <p:cNvPr id="75779" name="Rectangle 3"/>
          <p:cNvSpPr>
            <a:spLocks noGrp="1" noChangeArrowheads="1"/>
          </p:cNvSpPr>
          <p:nvPr>
            <p:ph type="body" idx="1"/>
          </p:nvPr>
        </p:nvSpPr>
        <p:spPr/>
        <p:txBody>
          <a:bodyPr/>
          <a:lstStyle/>
          <a:p>
            <a:r>
              <a:rPr lang="en-US" sz="2400" b="1" dirty="0" smtClean="0"/>
              <a:t>AFTER</a:t>
            </a:r>
            <a:r>
              <a:rPr lang="en-US" sz="2400" dirty="0" smtClean="0"/>
              <a:t>: Explanatory</a:t>
            </a:r>
          </a:p>
          <a:p>
            <a:r>
              <a:rPr lang="en-US" sz="2400" dirty="0" smtClean="0"/>
              <a:t>After an emotional event, SCARF can help people explain and therefore understand a situation.</a:t>
            </a:r>
            <a:endParaRPr lang="en-US" sz="3600" dirty="0"/>
          </a:p>
          <a:p>
            <a:endParaRPr lang="en-US" sz="2400" dirty="0" smtClean="0"/>
          </a:p>
          <a:p>
            <a:r>
              <a:rPr lang="en-US" sz="2400" dirty="0" smtClean="0"/>
              <a:t>Using SCARF to explain a situation after the event may be the easiest and the most likely use of SCARF. However, with sufficient awareness and training of the model, people will move to using it before and during an event.</a:t>
            </a:r>
          </a:p>
          <a:p>
            <a:r>
              <a:rPr lang="en-US" sz="2400" dirty="0"/>
              <a:t> </a:t>
            </a:r>
            <a:endParaRPr lang="en-US" sz="2400" dirty="0" smtClean="0"/>
          </a:p>
          <a:p>
            <a:r>
              <a:rPr lang="en-US" sz="2400" dirty="0" smtClean="0"/>
              <a:t>GOAL:</a:t>
            </a:r>
            <a:r>
              <a:rPr lang="en-US" sz="2400" u="sng" dirty="0" smtClean="0"/>
              <a:t> From </a:t>
            </a:r>
            <a:r>
              <a:rPr lang="en-US" sz="2400" dirty="0" smtClean="0"/>
              <a:t>explanatory </a:t>
            </a:r>
            <a:r>
              <a:rPr lang="en-US" sz="2400" u="sng" dirty="0" smtClean="0"/>
              <a:t>to</a:t>
            </a:r>
            <a:r>
              <a:rPr lang="en-US" sz="2400" dirty="0" smtClean="0"/>
              <a:t> regulatory </a:t>
            </a:r>
            <a:r>
              <a:rPr lang="en-US" sz="2400" u="sng" dirty="0" smtClean="0"/>
              <a:t>to</a:t>
            </a:r>
            <a:r>
              <a:rPr lang="en-US" sz="2400" dirty="0" smtClean="0"/>
              <a:t> predictive</a:t>
            </a:r>
            <a:endParaRPr lang="en-US" sz="2400" dirty="0"/>
          </a:p>
        </p:txBody>
      </p:sp>
    </p:spTree>
    <p:extLst>
      <p:ext uri="{BB962C8B-B14F-4D97-AF65-F5344CB8AC3E}">
        <p14:creationId xmlns:p14="http://schemas.microsoft.com/office/powerpoint/2010/main" val="5013240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The Social Brain</a:t>
            </a:r>
            <a:endParaRPr lang="en-US" dirty="0"/>
          </a:p>
        </p:txBody>
      </p:sp>
      <p:sp>
        <p:nvSpPr>
          <p:cNvPr id="75779" name="Rectangle 3"/>
          <p:cNvSpPr>
            <a:spLocks noGrp="1" noChangeArrowheads="1"/>
          </p:cNvSpPr>
          <p:nvPr>
            <p:ph type="body" idx="1"/>
          </p:nvPr>
        </p:nvSpPr>
        <p:spPr/>
        <p:txBody>
          <a:bodyPr/>
          <a:lstStyle/>
          <a:p>
            <a:endParaRPr lang="en-US" dirty="0" smtClean="0"/>
          </a:p>
          <a:p>
            <a:r>
              <a:rPr lang="en-US" dirty="0" smtClean="0"/>
              <a:t>“</a:t>
            </a:r>
            <a:r>
              <a:rPr lang="en-US" dirty="0" smtClean="0">
                <a:cs typeface="Times New Roman"/>
              </a:rPr>
              <a:t>Leaders who understand this dynamic (the link between social connection and physical discomfort within the brain</a:t>
            </a:r>
            <a:r>
              <a:rPr lang="en-US" b="1" dirty="0" smtClean="0">
                <a:cs typeface="Times New Roman"/>
              </a:rPr>
              <a:t>) can more effectively engage their employees’ best talents, support collaborative teams, and create an environment that fosters productive change.”</a:t>
            </a:r>
          </a:p>
          <a:p>
            <a:endParaRPr lang="en-US" dirty="0">
              <a:cs typeface="Times New Roman"/>
            </a:endParaRPr>
          </a:p>
          <a:p>
            <a:r>
              <a:rPr lang="en-US" dirty="0">
                <a:cs typeface="Times New Roman"/>
              </a:rPr>
              <a:t>“The ability to intentionally address the social brain in the service of optimal performance will be distinguishing leadership capability in the years ahead.” </a:t>
            </a:r>
          </a:p>
          <a:p>
            <a:endParaRPr lang="en-US" dirty="0" smtClean="0"/>
          </a:p>
          <a:p>
            <a:r>
              <a:rPr lang="en-US" sz="1800" dirty="0" smtClean="0">
                <a:cs typeface="Times New Roman"/>
              </a:rPr>
              <a:t>				</a:t>
            </a:r>
            <a:r>
              <a:rPr lang="en-US" sz="1800" dirty="0">
                <a:cs typeface="Times New Roman"/>
              </a:rPr>
              <a:t> </a:t>
            </a:r>
            <a:r>
              <a:rPr lang="en-US" sz="1800" dirty="0" smtClean="0">
                <a:cs typeface="Times New Roman"/>
              </a:rPr>
              <a:t>          David Rock article</a:t>
            </a:r>
          </a:p>
          <a:p>
            <a:r>
              <a:rPr lang="en-US" sz="1800" dirty="0" smtClean="0">
                <a:cs typeface="Times New Roman"/>
              </a:rPr>
              <a:t>				          “Managing With the Brain in Mind” *</a:t>
            </a:r>
          </a:p>
          <a:p>
            <a:endParaRPr lang="en-US" dirty="0"/>
          </a:p>
          <a:p>
            <a:endParaRPr lang="en-US" dirty="0"/>
          </a:p>
        </p:txBody>
      </p:sp>
    </p:spTree>
    <p:extLst>
      <p:ext uri="{BB962C8B-B14F-4D97-AF65-F5344CB8AC3E}">
        <p14:creationId xmlns:p14="http://schemas.microsoft.com/office/powerpoint/2010/main" val="339556806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What is </a:t>
            </a:r>
            <a:r>
              <a:rPr lang="en-US" dirty="0" err="1" smtClean="0"/>
              <a:t>Neuroleadership</a:t>
            </a:r>
            <a:r>
              <a:rPr lang="en-US" dirty="0" smtClean="0"/>
              <a:t>?</a:t>
            </a:r>
            <a:endParaRPr lang="en-US" dirty="0"/>
          </a:p>
        </p:txBody>
      </p:sp>
      <p:sp>
        <p:nvSpPr>
          <p:cNvPr id="47107" name="Rectangle 3"/>
          <p:cNvSpPr>
            <a:spLocks noGrp="1" noChangeArrowheads="1"/>
          </p:cNvSpPr>
          <p:nvPr>
            <p:ph type="body" idx="1"/>
          </p:nvPr>
        </p:nvSpPr>
        <p:spPr>
          <a:xfrm>
            <a:off x="1600200" y="1214192"/>
            <a:ext cx="7315200" cy="5486400"/>
          </a:xfrm>
        </p:spPr>
        <p:txBody>
          <a:bodyPr/>
          <a:lstStyle/>
          <a:p>
            <a:r>
              <a:rPr lang="en-US" sz="3200" dirty="0" smtClean="0"/>
              <a:t>It is the neuroscience of </a:t>
            </a:r>
            <a:r>
              <a:rPr lang="en-US" sz="3200" i="1" dirty="0" smtClean="0"/>
              <a:t>how</a:t>
            </a:r>
            <a:r>
              <a:rPr lang="en-US" sz="3200" dirty="0" smtClean="0"/>
              <a:t> leaders:</a:t>
            </a:r>
            <a:endParaRPr lang="en-US" sz="3200" dirty="0"/>
          </a:p>
          <a:p>
            <a:pPr marL="571500" indent="-571500">
              <a:buFont typeface="Arial"/>
              <a:buChar char="•"/>
            </a:pPr>
            <a:r>
              <a:rPr lang="en-US" sz="2800" i="1" dirty="0" smtClean="0"/>
              <a:t>Make</a:t>
            </a:r>
            <a:r>
              <a:rPr lang="en-US" sz="2800" dirty="0" smtClean="0"/>
              <a:t> decisions and solve problems</a:t>
            </a:r>
          </a:p>
          <a:p>
            <a:pPr marL="571500" indent="-571500">
              <a:buFont typeface="Arial"/>
              <a:buChar char="•"/>
            </a:pPr>
            <a:r>
              <a:rPr lang="en-US" sz="2800" i="1" dirty="0" smtClean="0"/>
              <a:t>Regulate</a:t>
            </a:r>
            <a:r>
              <a:rPr lang="en-US" sz="2800" dirty="0" smtClean="0"/>
              <a:t> emotions</a:t>
            </a:r>
          </a:p>
          <a:p>
            <a:pPr marL="571500" indent="-571500">
              <a:buFont typeface="Arial"/>
              <a:buChar char="•"/>
            </a:pPr>
            <a:r>
              <a:rPr lang="en-US" sz="2800" i="1" dirty="0" smtClean="0"/>
              <a:t>Collaborate</a:t>
            </a:r>
            <a:r>
              <a:rPr lang="en-US" sz="2800" dirty="0" smtClean="0"/>
              <a:t> with others</a:t>
            </a:r>
          </a:p>
          <a:p>
            <a:pPr marL="571500" indent="-571500">
              <a:buFont typeface="Arial"/>
              <a:buChar char="•"/>
            </a:pPr>
            <a:r>
              <a:rPr lang="en-US" sz="2800" i="1" dirty="0" smtClean="0"/>
              <a:t>Facilitate</a:t>
            </a:r>
            <a:r>
              <a:rPr lang="en-US" sz="2800" dirty="0" smtClean="0"/>
              <a:t> change	</a:t>
            </a:r>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362778"/>
            <a:ext cx="253365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914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err="1" smtClean="0"/>
              <a:t>Neuroleadership</a:t>
            </a:r>
            <a:endParaRPr lang="en-US" dirty="0"/>
          </a:p>
        </p:txBody>
      </p:sp>
      <p:sp>
        <p:nvSpPr>
          <p:cNvPr id="47107" name="Rectangle 3"/>
          <p:cNvSpPr>
            <a:spLocks noGrp="1" noChangeArrowheads="1"/>
          </p:cNvSpPr>
          <p:nvPr>
            <p:ph type="body" idx="1"/>
          </p:nvPr>
        </p:nvSpPr>
        <p:spPr/>
        <p:txBody>
          <a:bodyPr/>
          <a:lstStyle/>
          <a:p>
            <a:endParaRPr lang="en-US" sz="3600" dirty="0"/>
          </a:p>
          <a:p>
            <a:endParaRPr lang="en-US" sz="3600" dirty="0" smtClean="0"/>
          </a:p>
          <a:p>
            <a:pPr algn="r"/>
            <a:endParaRPr lang="en-US" sz="2400" dirty="0" smtClean="0"/>
          </a:p>
        </p:txBody>
      </p:sp>
      <p:pic>
        <p:nvPicPr>
          <p:cNvPr id="2" name="Picture 1" descr="Screen Shot 2014-07-25 at 11.46.36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0201" y="1358900"/>
            <a:ext cx="7315200" cy="5054600"/>
          </a:xfrm>
          <a:prstGeom prst="rect">
            <a:avLst/>
          </a:prstGeom>
        </p:spPr>
      </p:pic>
    </p:spTree>
    <p:extLst>
      <p:ext uri="{BB962C8B-B14F-4D97-AF65-F5344CB8AC3E}">
        <p14:creationId xmlns:p14="http://schemas.microsoft.com/office/powerpoint/2010/main" val="74529696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Leaders That Coach Staff</a:t>
            </a:r>
            <a:endParaRPr lang="en-US" dirty="0"/>
          </a:p>
        </p:txBody>
      </p:sp>
      <p:sp>
        <p:nvSpPr>
          <p:cNvPr id="47107" name="Rectangle 3"/>
          <p:cNvSpPr>
            <a:spLocks noGrp="1" noChangeArrowheads="1"/>
          </p:cNvSpPr>
          <p:nvPr>
            <p:ph type="body" idx="1"/>
          </p:nvPr>
        </p:nvSpPr>
        <p:spPr/>
        <p:txBody>
          <a:bodyPr/>
          <a:lstStyle/>
          <a:p>
            <a:endParaRPr lang="en-US" sz="3600" dirty="0"/>
          </a:p>
          <a:p>
            <a:endParaRPr lang="en-US" sz="3600" dirty="0" smtClean="0"/>
          </a:p>
          <a:p>
            <a:pPr algn="r"/>
            <a:endParaRPr lang="en-US" sz="2400" dirty="0" smtClean="0"/>
          </a:p>
        </p:txBody>
      </p:sp>
      <p:sp>
        <p:nvSpPr>
          <p:cNvPr id="3" name="Rectangle 2"/>
          <p:cNvSpPr/>
          <p:nvPr/>
        </p:nvSpPr>
        <p:spPr>
          <a:xfrm>
            <a:off x="1905000" y="1413977"/>
            <a:ext cx="6845300" cy="2677656"/>
          </a:xfrm>
          <a:prstGeom prst="rect">
            <a:avLst/>
          </a:prstGeom>
        </p:spPr>
        <p:txBody>
          <a:bodyPr wrap="square">
            <a:spAutoFit/>
          </a:bodyPr>
          <a:lstStyle/>
          <a:p>
            <a:r>
              <a:rPr lang="en-US" dirty="0" smtClean="0">
                <a:latin typeface="+mn-lt"/>
              </a:rPr>
              <a:t>Leaders who believe </a:t>
            </a:r>
            <a:r>
              <a:rPr lang="en-US" dirty="0">
                <a:latin typeface="+mn-lt"/>
              </a:rPr>
              <a:t>deeply in the potential of others </a:t>
            </a:r>
            <a:r>
              <a:rPr lang="en-US" dirty="0" smtClean="0">
                <a:latin typeface="+mn-lt"/>
              </a:rPr>
              <a:t>and </a:t>
            </a:r>
            <a:r>
              <a:rPr lang="en-US" dirty="0">
                <a:latin typeface="+mn-lt"/>
              </a:rPr>
              <a:t>have witnessed transformation within themselves or </a:t>
            </a:r>
            <a:r>
              <a:rPr lang="en-US" dirty="0" smtClean="0">
                <a:latin typeface="+mn-lt"/>
              </a:rPr>
              <a:t>others are what is needed in the 21</a:t>
            </a:r>
            <a:r>
              <a:rPr lang="en-US" baseline="30000" dirty="0" smtClean="0">
                <a:latin typeface="+mn-lt"/>
              </a:rPr>
              <a:t>st</a:t>
            </a:r>
            <a:r>
              <a:rPr lang="en-US" dirty="0" smtClean="0">
                <a:latin typeface="+mn-lt"/>
              </a:rPr>
              <a:t> Century</a:t>
            </a:r>
          </a:p>
          <a:p>
            <a:endParaRPr lang="en-US" dirty="0">
              <a:latin typeface="+mn-lt"/>
            </a:endParaRPr>
          </a:p>
          <a:p>
            <a:endParaRPr lang="en-US" dirty="0">
              <a:latin typeface="+mn-lt"/>
            </a:endParaRPr>
          </a:p>
          <a:p>
            <a:endParaRPr lang="en-US" dirty="0">
              <a:latin typeface="+mn-lt"/>
            </a:endParaRPr>
          </a:p>
        </p:txBody>
      </p:sp>
      <p:pic>
        <p:nvPicPr>
          <p:cNvPr id="5" name="Picture 4" descr="EC mobius strip"/>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862207"/>
            <a:ext cx="1994072" cy="2767193"/>
          </a:xfrm>
          <a:prstGeom prst="rect">
            <a:avLst/>
          </a:prstGeom>
          <a:noFill/>
          <a:ln>
            <a:noFill/>
          </a:ln>
        </p:spPr>
      </p:pic>
      <p:sp>
        <p:nvSpPr>
          <p:cNvPr id="2" name="TextBox 1"/>
          <p:cNvSpPr txBox="1"/>
          <p:nvPr/>
        </p:nvSpPr>
        <p:spPr>
          <a:xfrm>
            <a:off x="4677191" y="3167466"/>
            <a:ext cx="4135718" cy="3046988"/>
          </a:xfrm>
          <a:prstGeom prst="rect">
            <a:avLst/>
          </a:prstGeom>
          <a:noFill/>
        </p:spPr>
        <p:txBody>
          <a:bodyPr wrap="none" rtlCol="0">
            <a:spAutoFit/>
          </a:bodyPr>
          <a:lstStyle/>
          <a:p>
            <a:r>
              <a:rPr lang="en-US" dirty="0" smtClean="0">
                <a:latin typeface="+mn-lt"/>
              </a:rPr>
              <a:t>Learning about</a:t>
            </a:r>
            <a:r>
              <a:rPr lang="en-US" dirty="0">
                <a:latin typeface="+mn-lt"/>
              </a:rPr>
              <a:t> </a:t>
            </a:r>
            <a:r>
              <a:rPr lang="en-US" dirty="0" smtClean="0">
                <a:latin typeface="+mn-lt"/>
              </a:rPr>
              <a:t>coaching</a:t>
            </a:r>
          </a:p>
          <a:p>
            <a:r>
              <a:rPr lang="en-US" dirty="0">
                <a:latin typeface="+mn-lt"/>
              </a:rPr>
              <a:t>u</a:t>
            </a:r>
            <a:r>
              <a:rPr lang="en-US" dirty="0" smtClean="0">
                <a:latin typeface="+mn-lt"/>
              </a:rPr>
              <a:t>sed in coaching and</a:t>
            </a:r>
          </a:p>
          <a:p>
            <a:r>
              <a:rPr lang="en-US" dirty="0">
                <a:latin typeface="+mn-lt"/>
              </a:rPr>
              <a:t>i</a:t>
            </a:r>
            <a:r>
              <a:rPr lang="en-US" dirty="0" smtClean="0">
                <a:latin typeface="+mn-lt"/>
              </a:rPr>
              <a:t>mplementing them within</a:t>
            </a:r>
          </a:p>
          <a:p>
            <a:r>
              <a:rPr lang="en-US" dirty="0">
                <a:latin typeface="+mn-lt"/>
              </a:rPr>
              <a:t>t</a:t>
            </a:r>
            <a:r>
              <a:rPr lang="en-US" dirty="0" smtClean="0">
                <a:latin typeface="+mn-lt"/>
              </a:rPr>
              <a:t>he Evocative Coaching </a:t>
            </a:r>
          </a:p>
          <a:p>
            <a:r>
              <a:rPr lang="en-US" dirty="0" smtClean="0">
                <a:latin typeface="+mn-lt"/>
              </a:rPr>
              <a:t>model is the year-long</a:t>
            </a:r>
          </a:p>
          <a:p>
            <a:r>
              <a:rPr lang="en-US" dirty="0">
                <a:latin typeface="+mn-lt"/>
              </a:rPr>
              <a:t>p</a:t>
            </a:r>
            <a:r>
              <a:rPr lang="en-US" dirty="0" smtClean="0">
                <a:latin typeface="+mn-lt"/>
              </a:rPr>
              <a:t>rofessional development</a:t>
            </a:r>
          </a:p>
          <a:p>
            <a:r>
              <a:rPr lang="en-US" dirty="0">
                <a:latin typeface="+mn-lt"/>
              </a:rPr>
              <a:t>f</a:t>
            </a:r>
            <a:r>
              <a:rPr lang="en-US" dirty="0" smtClean="0">
                <a:latin typeface="+mn-lt"/>
              </a:rPr>
              <a:t>ocus for HCS Administrators</a:t>
            </a:r>
          </a:p>
          <a:p>
            <a:r>
              <a:rPr lang="en-US" dirty="0">
                <a:latin typeface="+mn-lt"/>
              </a:rPr>
              <a:t>d</a:t>
            </a:r>
            <a:r>
              <a:rPr lang="en-US" dirty="0" smtClean="0">
                <a:latin typeface="+mn-lt"/>
              </a:rPr>
              <a:t>uring 2014-15.</a:t>
            </a:r>
            <a:r>
              <a:rPr lang="en-US" dirty="0" smtClean="0"/>
              <a:t> </a:t>
            </a:r>
            <a:endParaRPr lang="en-US" dirty="0"/>
          </a:p>
        </p:txBody>
      </p:sp>
      <p:pic>
        <p:nvPicPr>
          <p:cNvPr id="4" name="Picture 3" descr="Screen Shot 2014-07-11 at 11.09.3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3167466"/>
            <a:ext cx="1646483" cy="557019"/>
          </a:xfrm>
          <a:prstGeom prst="rect">
            <a:avLst/>
          </a:prstGeom>
        </p:spPr>
      </p:pic>
    </p:spTree>
    <p:extLst>
      <p:ext uri="{BB962C8B-B14F-4D97-AF65-F5344CB8AC3E}">
        <p14:creationId xmlns:p14="http://schemas.microsoft.com/office/powerpoint/2010/main" val="295548498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r>
              <a:rPr lang="en-US" sz="3600" dirty="0"/>
              <a:t>	</a:t>
            </a:r>
            <a:r>
              <a:rPr lang="en-US" sz="2400" dirty="0" smtClean="0"/>
              <a:t>“When coaches take on the mindset of listening deeply for the needs of teachers, without judgment or intimidation, and when they show up with a mindful awareness of all that is possible in a coaching moment, coaches can generate amazing transformations (in teachers) in relatively short periods of time.”  </a:t>
            </a:r>
          </a:p>
          <a:p>
            <a:r>
              <a:rPr lang="en-US" sz="1800" dirty="0"/>
              <a:t>	</a:t>
            </a:r>
            <a:r>
              <a:rPr lang="en-US" sz="1800" dirty="0" smtClean="0"/>
              <a:t>			</a:t>
            </a:r>
          </a:p>
          <a:p>
            <a:r>
              <a:rPr lang="en-US" sz="1800" dirty="0" smtClean="0"/>
              <a:t>				Bob </a:t>
            </a:r>
            <a:r>
              <a:rPr lang="en-US" sz="1800" dirty="0"/>
              <a:t>and Megan </a:t>
            </a:r>
            <a:r>
              <a:rPr lang="en-US" sz="1800" dirty="0" err="1"/>
              <a:t>Tschannen</a:t>
            </a:r>
            <a:r>
              <a:rPr lang="en-US" sz="1800" dirty="0"/>
              <a:t>-Moran</a:t>
            </a:r>
          </a:p>
          <a:p>
            <a:r>
              <a:rPr lang="en-US" sz="1800" dirty="0"/>
              <a:t>		       </a:t>
            </a:r>
            <a:r>
              <a:rPr lang="en-US" sz="1800" dirty="0" smtClean="0"/>
              <a:t>                        </a:t>
            </a:r>
            <a:r>
              <a:rPr lang="en-US" sz="1800" u="sng" dirty="0" smtClean="0"/>
              <a:t>Evocative </a:t>
            </a:r>
            <a:r>
              <a:rPr lang="en-US" sz="1800" u="sng" dirty="0"/>
              <a:t>Coaching (2010) </a:t>
            </a:r>
            <a:r>
              <a:rPr lang="en-US" sz="1800" dirty="0"/>
              <a:t>p</a:t>
            </a:r>
            <a:r>
              <a:rPr lang="en-US" sz="1800" dirty="0" smtClean="0"/>
              <a:t>.28 </a:t>
            </a:r>
            <a:endParaRPr lang="en-US" sz="1800" dirty="0"/>
          </a:p>
          <a:p>
            <a:endParaRPr lang="en-US" sz="3600" dirty="0" smtClean="0"/>
          </a:p>
          <a:p>
            <a:pPr algn="r"/>
            <a:endParaRPr lang="en-US" sz="2400" dirty="0" smtClean="0"/>
          </a:p>
        </p:txBody>
      </p:sp>
      <p:sp>
        <p:nvSpPr>
          <p:cNvPr id="2" name="Title 1"/>
          <p:cNvSpPr>
            <a:spLocks noGrp="1"/>
          </p:cNvSpPr>
          <p:nvPr>
            <p:ph type="title"/>
          </p:nvPr>
        </p:nvSpPr>
        <p:spPr>
          <a:xfrm>
            <a:off x="1600200" y="457200"/>
            <a:ext cx="7723865" cy="533400"/>
          </a:xfrm>
        </p:spPr>
        <p:txBody>
          <a:bodyPr/>
          <a:lstStyle/>
          <a:p>
            <a:r>
              <a:rPr lang="en-US" dirty="0" smtClean="0"/>
              <a:t>Creating a Coaching Relationship</a:t>
            </a:r>
            <a:endParaRPr lang="en-US" dirty="0"/>
          </a:p>
        </p:txBody>
      </p:sp>
      <p:pic>
        <p:nvPicPr>
          <p:cNvPr id="4" name="Picture 3" descr="Screen Shot 2014-07-11 at 11.09.30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5670" y="4253273"/>
            <a:ext cx="1646483" cy="557019"/>
          </a:xfrm>
          <a:prstGeom prst="rect">
            <a:avLst/>
          </a:prstGeom>
        </p:spPr>
      </p:pic>
    </p:spTree>
    <p:extLst>
      <p:ext uri="{BB962C8B-B14F-4D97-AF65-F5344CB8AC3E}">
        <p14:creationId xmlns:p14="http://schemas.microsoft.com/office/powerpoint/2010/main" val="268240843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Powerful Conversation Tools</a:t>
            </a:r>
            <a:endParaRPr lang="en-US" dirty="0"/>
          </a:p>
        </p:txBody>
      </p:sp>
      <p:sp>
        <p:nvSpPr>
          <p:cNvPr id="75779" name="Rectangle 3"/>
          <p:cNvSpPr>
            <a:spLocks noGrp="1" noChangeArrowheads="1"/>
          </p:cNvSpPr>
          <p:nvPr>
            <p:ph type="body" idx="1"/>
          </p:nvPr>
        </p:nvSpPr>
        <p:spPr>
          <a:xfrm>
            <a:off x="1600200" y="1473200"/>
            <a:ext cx="7315200" cy="4521143"/>
          </a:xfrm>
          <a:ln>
            <a:solidFill>
              <a:srgbClr val="A2C816"/>
            </a:solidFill>
          </a:ln>
        </p:spPr>
        <p:txBody>
          <a:bodyPr/>
          <a:lstStyle/>
          <a:p>
            <a:pPr>
              <a:buFont typeface="Arial"/>
              <a:buChar char="•"/>
            </a:pPr>
            <a:r>
              <a:rPr lang="en-US" sz="3200" dirty="0" smtClean="0"/>
              <a:t>Committed Listening</a:t>
            </a:r>
          </a:p>
          <a:p>
            <a:pPr lvl="1">
              <a:buFont typeface="Arial"/>
              <a:buChar char="•"/>
            </a:pPr>
            <a:r>
              <a:rPr lang="en-US" sz="2000" dirty="0" smtClean="0"/>
              <a:t>Pay attention to body language</a:t>
            </a:r>
          </a:p>
          <a:p>
            <a:pPr lvl="1">
              <a:buFont typeface="Arial"/>
              <a:buChar char="•"/>
            </a:pPr>
            <a:r>
              <a:rPr lang="en-US" sz="2000" dirty="0" smtClean="0"/>
              <a:t>Value silence</a:t>
            </a:r>
          </a:p>
          <a:p>
            <a:pPr lvl="1">
              <a:buFont typeface="Arial"/>
              <a:buChar char="•"/>
            </a:pPr>
            <a:r>
              <a:rPr lang="en-US" sz="2000" dirty="0" smtClean="0"/>
              <a:t>Listen w/o obligation to act</a:t>
            </a:r>
          </a:p>
          <a:p>
            <a:pPr lvl="1">
              <a:buFont typeface="Arial"/>
              <a:buChar char="•"/>
            </a:pPr>
            <a:r>
              <a:rPr lang="en-US" sz="2000" dirty="0" smtClean="0"/>
              <a:t>Avoid unproductive patterns of listening</a:t>
            </a:r>
          </a:p>
          <a:p>
            <a:pPr marL="457200" lvl="1" indent="0"/>
            <a:endParaRPr lang="en-US" sz="2000" dirty="0" smtClean="0"/>
          </a:p>
          <a:p>
            <a:pPr marL="457200" indent="-457200">
              <a:buFont typeface="Arial"/>
              <a:buChar char="•"/>
            </a:pPr>
            <a:r>
              <a:rPr lang="en-US" sz="3200" dirty="0" smtClean="0"/>
              <a:t>Intentional Language            	</a:t>
            </a:r>
            <a:endParaRPr lang="en-US" sz="3200" dirty="0"/>
          </a:p>
          <a:p>
            <a:pPr lvl="1" indent="-342900">
              <a:buFont typeface="Arial"/>
              <a:buChar char="•"/>
            </a:pPr>
            <a:r>
              <a:rPr lang="en-US" sz="2000" dirty="0" smtClean="0"/>
              <a:t>Asking </a:t>
            </a:r>
            <a:r>
              <a:rPr lang="en-US" sz="2000" dirty="0"/>
              <a:t>Powerful Questions</a:t>
            </a:r>
          </a:p>
          <a:p>
            <a:pPr lvl="1">
              <a:buFont typeface="Arial"/>
              <a:buChar char="•"/>
            </a:pPr>
            <a:r>
              <a:rPr lang="en-US" sz="2000" dirty="0" smtClean="0"/>
              <a:t>Presuming Positive Intent &amp; Belief</a:t>
            </a:r>
          </a:p>
          <a:p>
            <a:pPr lvl="1">
              <a:buFont typeface="Arial"/>
              <a:buChar char="•"/>
            </a:pPr>
            <a:r>
              <a:rPr lang="en-US" sz="2000" dirty="0" smtClean="0"/>
              <a:t>Reflective Feedback</a:t>
            </a:r>
            <a:endParaRPr lang="en-US" sz="2000" dirty="0"/>
          </a:p>
          <a:p>
            <a:pPr lvl="1">
              <a:buFont typeface="Arial"/>
              <a:buChar char="•"/>
            </a:pPr>
            <a:endParaRPr lang="en-US" sz="2200" dirty="0"/>
          </a:p>
          <a:p>
            <a:pPr lvl="1">
              <a:buFont typeface="Arial"/>
              <a:buChar char="•"/>
            </a:pPr>
            <a:endParaRPr lang="en-US" sz="2200" dirty="0" smtClean="0"/>
          </a:p>
          <a:p>
            <a:pPr lvl="2">
              <a:buFont typeface="Arial"/>
              <a:buChar char="•"/>
            </a:pPr>
            <a:endParaRPr lang="en-US" sz="2000" dirty="0" smtClean="0"/>
          </a:p>
          <a:p>
            <a:pPr marL="0" indent="0"/>
            <a:endParaRPr lang="en-US" sz="2800" dirty="0" smtClean="0"/>
          </a:p>
          <a:p>
            <a:pPr>
              <a:buFont typeface="Arial"/>
              <a:buChar char="•"/>
            </a:pPr>
            <a:endParaRPr lang="en-US" dirty="0"/>
          </a:p>
        </p:txBody>
      </p:sp>
      <p:pic>
        <p:nvPicPr>
          <p:cNvPr id="5" name="Picture 208" descr="Z:\newtek\_backgrounds_1.02\Tim\powerpoint templates\101-120\crazy_coach\elements\coach_scolding_football_player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15150" y="4743450"/>
            <a:ext cx="2000250" cy="188595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p:cNvCxnSpPr/>
          <p:nvPr/>
        </p:nvCxnSpPr>
        <p:spPr>
          <a:xfrm>
            <a:off x="6915150" y="4743450"/>
            <a:ext cx="2000250" cy="188595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V="1">
            <a:off x="6915150" y="4743450"/>
            <a:ext cx="2000250" cy="1885950"/>
          </a:xfrm>
          <a:prstGeom prst="line">
            <a:avLst/>
          </a:prstGeom>
          <a:ln w="571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943100" y="1473200"/>
            <a:ext cx="184666" cy="461665"/>
          </a:xfrm>
          <a:prstGeom prst="rect">
            <a:avLst/>
          </a:prstGeom>
          <a:noFill/>
        </p:spPr>
        <p:txBody>
          <a:bodyPr wrap="none" rtlCol="0">
            <a:spAutoFit/>
          </a:bodyPr>
          <a:lstStyle/>
          <a:p>
            <a:r>
              <a:rPr lang="en-US" dirty="0" smtClean="0">
                <a:latin typeface="+mn-lt"/>
              </a:rPr>
              <a:t> </a:t>
            </a:r>
            <a:endParaRPr lang="en-US" dirty="0">
              <a:latin typeface="+mn-lt"/>
            </a:endParaRPr>
          </a:p>
        </p:txBody>
      </p:sp>
      <p:pic>
        <p:nvPicPr>
          <p:cNvPr id="8" name="Picture 1" descr="c:\Users\User\Pictures\CFR_Global_Logo_Final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167658"/>
            <a:ext cx="7315200" cy="5486400"/>
          </a:xfrm>
        </p:spPr>
        <p:txBody>
          <a:bodyPr/>
          <a:lstStyle/>
          <a:p>
            <a:endParaRPr lang="en-US" sz="3600" dirty="0">
              <a:solidFill>
                <a:schemeClr val="tx2"/>
              </a:solidFill>
            </a:endParaRPr>
          </a:p>
          <a:p>
            <a:pPr marL="285750" indent="-285750">
              <a:buFont typeface="Arial"/>
              <a:buChar char="•"/>
            </a:pPr>
            <a:endParaRPr lang="en-US" sz="2400" dirty="0">
              <a:solidFill>
                <a:schemeClr val="tx2"/>
              </a:solidFill>
            </a:endParaRPr>
          </a:p>
          <a:p>
            <a:pPr marL="285750" indent="-285750">
              <a:buFont typeface="Arial"/>
              <a:buChar char="•"/>
            </a:pPr>
            <a:endParaRPr lang="en-US" sz="2400" dirty="0">
              <a:solidFill>
                <a:schemeClr val="tx2"/>
              </a:solidFill>
            </a:endParaRPr>
          </a:p>
          <a:p>
            <a:pPr marL="285750" indent="-285750">
              <a:buFont typeface="Arial"/>
              <a:buChar char="•"/>
            </a:pPr>
            <a:endParaRPr lang="en-US" sz="2400" dirty="0">
              <a:solidFill>
                <a:schemeClr val="tx2"/>
              </a:solidFill>
            </a:endParaRPr>
          </a:p>
          <a:p>
            <a:pPr marL="285750" indent="-285750">
              <a:buFont typeface="Arial"/>
              <a:buChar char="•"/>
            </a:pPr>
            <a:endParaRPr lang="en-US" sz="2400" dirty="0">
              <a:solidFill>
                <a:schemeClr val="tx2"/>
              </a:solidFill>
            </a:endParaRPr>
          </a:p>
          <a:p>
            <a:endParaRPr lang="en-US" sz="3600" dirty="0" smtClean="0"/>
          </a:p>
          <a:p>
            <a:pPr algn="r"/>
            <a:endParaRPr lang="en-US" sz="2400" dirty="0" smtClean="0"/>
          </a:p>
        </p:txBody>
      </p:sp>
      <p:sp>
        <p:nvSpPr>
          <p:cNvPr id="2" name="Title 1"/>
          <p:cNvSpPr>
            <a:spLocks noGrp="1"/>
          </p:cNvSpPr>
          <p:nvPr>
            <p:ph type="title"/>
          </p:nvPr>
        </p:nvSpPr>
        <p:spPr/>
        <p:txBody>
          <a:bodyPr/>
          <a:lstStyle/>
          <a:p>
            <a:r>
              <a:rPr lang="en-US" dirty="0"/>
              <a:t>C</a:t>
            </a:r>
            <a:r>
              <a:rPr lang="en-US" dirty="0" smtClean="0"/>
              <a:t>ommitted </a:t>
            </a:r>
            <a:r>
              <a:rPr lang="en-US" dirty="0"/>
              <a:t>L</a:t>
            </a:r>
            <a:r>
              <a:rPr lang="en-US" dirty="0" smtClean="0"/>
              <a:t>istening</a:t>
            </a:r>
            <a:endParaRPr lang="en-US" dirty="0"/>
          </a:p>
        </p:txBody>
      </p:sp>
      <p:sp>
        <p:nvSpPr>
          <p:cNvPr id="4" name="Oval 3"/>
          <p:cNvSpPr/>
          <p:nvPr/>
        </p:nvSpPr>
        <p:spPr>
          <a:xfrm>
            <a:off x="4463089" y="3052212"/>
            <a:ext cx="1558909" cy="1497668"/>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rgbClr val="000000"/>
                </a:solidFill>
              </a:rPr>
              <a:t>CL</a:t>
            </a:r>
            <a:endParaRPr lang="en-US" b="1" dirty="0">
              <a:solidFill>
                <a:srgbClr val="000000"/>
              </a:solidFill>
            </a:endParaRPr>
          </a:p>
        </p:txBody>
      </p:sp>
      <p:sp>
        <p:nvSpPr>
          <p:cNvPr id="5" name="Oval 4"/>
          <p:cNvSpPr/>
          <p:nvPr/>
        </p:nvSpPr>
        <p:spPr>
          <a:xfrm>
            <a:off x="3870908" y="1167658"/>
            <a:ext cx="2765355" cy="161141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Pay attention to verbal &amp; non-v communication</a:t>
            </a:r>
            <a:endParaRPr lang="en-US" sz="2000" dirty="0">
              <a:solidFill>
                <a:srgbClr val="000000"/>
              </a:solidFill>
            </a:endParaRPr>
          </a:p>
        </p:txBody>
      </p:sp>
      <p:sp>
        <p:nvSpPr>
          <p:cNvPr id="8" name="Oval 7"/>
          <p:cNvSpPr/>
          <p:nvPr/>
        </p:nvSpPr>
        <p:spPr>
          <a:xfrm>
            <a:off x="1600200" y="3052212"/>
            <a:ext cx="2540131" cy="161141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Listen without obligation to act</a:t>
            </a:r>
            <a:endParaRPr lang="en-US" sz="2000" dirty="0">
              <a:solidFill>
                <a:srgbClr val="000000"/>
              </a:solidFill>
            </a:endParaRPr>
          </a:p>
        </p:txBody>
      </p:sp>
      <p:sp>
        <p:nvSpPr>
          <p:cNvPr id="9" name="Oval 8"/>
          <p:cNvSpPr/>
          <p:nvPr/>
        </p:nvSpPr>
        <p:spPr>
          <a:xfrm>
            <a:off x="6375269" y="3052212"/>
            <a:ext cx="2540131" cy="161141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Value Silence</a:t>
            </a:r>
            <a:endParaRPr lang="en-US" sz="2000" dirty="0">
              <a:solidFill>
                <a:srgbClr val="000000"/>
              </a:solidFill>
            </a:endParaRPr>
          </a:p>
        </p:txBody>
      </p:sp>
      <p:sp>
        <p:nvSpPr>
          <p:cNvPr id="10" name="Oval 9"/>
          <p:cNvSpPr/>
          <p:nvPr/>
        </p:nvSpPr>
        <p:spPr>
          <a:xfrm>
            <a:off x="3850361" y="4885057"/>
            <a:ext cx="2785902" cy="1649187"/>
          </a:xfrm>
          <a:prstGeom prst="ellipse">
            <a:avLst/>
          </a:prstGeom>
          <a:solidFill>
            <a:schemeClr val="bg1">
              <a:lumMod val="8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rgbClr val="000000"/>
                </a:solidFill>
              </a:rPr>
              <a:t>Avoid unproductive patterns of listening</a:t>
            </a:r>
            <a:endParaRPr lang="en-US" sz="2000" dirty="0">
              <a:solidFill>
                <a:srgbClr val="000000"/>
              </a:solidFill>
            </a:endParaRPr>
          </a:p>
        </p:txBody>
      </p:sp>
      <p:cxnSp>
        <p:nvCxnSpPr>
          <p:cNvPr id="6" name="Straight Connector 5"/>
          <p:cNvCxnSpPr>
            <a:stCxn id="4" idx="6"/>
          </p:cNvCxnSpPr>
          <p:nvPr/>
        </p:nvCxnSpPr>
        <p:spPr>
          <a:xfrm>
            <a:off x="6021998" y="3801046"/>
            <a:ext cx="353271" cy="0"/>
          </a:xfrm>
          <a:prstGeom prst="line">
            <a:avLst/>
          </a:prstGeom>
          <a:ln w="28575" cmpd="sng">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a:endCxn id="4" idx="2"/>
          </p:cNvCxnSpPr>
          <p:nvPr/>
        </p:nvCxnSpPr>
        <p:spPr>
          <a:xfrm>
            <a:off x="4131407" y="3801046"/>
            <a:ext cx="331682" cy="0"/>
          </a:xfrm>
          <a:prstGeom prst="line">
            <a:avLst/>
          </a:prstGeom>
          <a:ln w="38100" cmpd="sng">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12486" y="2744726"/>
            <a:ext cx="0" cy="307486"/>
          </a:xfrm>
          <a:prstGeom prst="line">
            <a:avLst/>
          </a:prstGeom>
          <a:ln w="38100" cmpd="sng">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5246756" y="4577571"/>
            <a:ext cx="0" cy="307486"/>
          </a:xfrm>
          <a:prstGeom prst="line">
            <a:avLst/>
          </a:prstGeom>
          <a:ln w="38100" cmpd="sng">
            <a:solidFill>
              <a:srgbClr val="274E75"/>
            </a:solidFill>
          </a:ln>
        </p:spPr>
        <p:style>
          <a:lnRef idx="2">
            <a:schemeClr val="accent1"/>
          </a:lnRef>
          <a:fillRef idx="0">
            <a:schemeClr val="accent1"/>
          </a:fillRef>
          <a:effectRef idx="1">
            <a:schemeClr val="accent1"/>
          </a:effectRef>
          <a:fontRef idx="minor">
            <a:schemeClr val="tx1"/>
          </a:fontRef>
        </p:style>
      </p:cxnSp>
      <p:pic>
        <p:nvPicPr>
          <p:cNvPr id="13" name="Picture 1" descr="c:\Users\User\Pictures\CFR_Global_Logo_Final_squa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Screen Shot 2014-07-11 at 11.09.30 AM cop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1157" y="5986155"/>
            <a:ext cx="1974243" cy="667903"/>
          </a:xfrm>
          <a:prstGeom prst="rect">
            <a:avLst/>
          </a:prstGeom>
        </p:spPr>
      </p:pic>
    </p:spTree>
    <p:extLst>
      <p:ext uri="{BB962C8B-B14F-4D97-AF65-F5344CB8AC3E}">
        <p14:creationId xmlns:p14="http://schemas.microsoft.com/office/powerpoint/2010/main" val="64381076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167658"/>
            <a:ext cx="7315200" cy="5486400"/>
          </a:xfrm>
        </p:spPr>
        <p:txBody>
          <a:bodyPr/>
          <a:lstStyle/>
          <a:p>
            <a:endParaRPr lang="en-US" sz="2400" dirty="0" smtClean="0"/>
          </a:p>
        </p:txBody>
      </p:sp>
      <p:sp>
        <p:nvSpPr>
          <p:cNvPr id="2" name="Title 1"/>
          <p:cNvSpPr>
            <a:spLocks noGrp="1"/>
          </p:cNvSpPr>
          <p:nvPr>
            <p:ph type="title"/>
          </p:nvPr>
        </p:nvSpPr>
        <p:spPr>
          <a:xfrm>
            <a:off x="912165" y="457200"/>
            <a:ext cx="8231836" cy="533400"/>
          </a:xfrm>
        </p:spPr>
        <p:txBody>
          <a:bodyPr/>
          <a:lstStyle/>
          <a:p>
            <a:r>
              <a:rPr lang="en-US" dirty="0" smtClean="0"/>
              <a:t>Body Language and Nonverbal Cues</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Users\User\Pictures\CFR_Global_Logo_Final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598091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167658"/>
            <a:ext cx="7315200" cy="5486400"/>
          </a:xfrm>
        </p:spPr>
        <p:txBody>
          <a:bodyPr/>
          <a:lstStyle/>
          <a:p>
            <a:r>
              <a:rPr lang="en-US" sz="4000" dirty="0" smtClean="0"/>
              <a:t>W.A.I.T. </a:t>
            </a:r>
          </a:p>
          <a:p>
            <a:r>
              <a:rPr lang="en-US" sz="2400" dirty="0"/>
              <a:t> </a:t>
            </a:r>
            <a:r>
              <a:rPr lang="en-US" sz="2400" dirty="0" smtClean="0"/>
              <a:t>h    m       a			NO ADVICE</a:t>
            </a:r>
          </a:p>
          <a:p>
            <a:r>
              <a:rPr lang="en-US" sz="2400" dirty="0"/>
              <a:t> </a:t>
            </a:r>
            <a:r>
              <a:rPr lang="en-US" sz="2400" dirty="0" smtClean="0"/>
              <a:t>y               l</a:t>
            </a:r>
          </a:p>
          <a:p>
            <a:r>
              <a:rPr lang="en-US" sz="2400" dirty="0"/>
              <a:t> </a:t>
            </a:r>
            <a:r>
              <a:rPr lang="en-US" sz="2400" dirty="0" smtClean="0"/>
              <a:t>                 k                   </a:t>
            </a:r>
            <a:endParaRPr lang="en-US" sz="3600" dirty="0" smtClean="0"/>
          </a:p>
          <a:p>
            <a:r>
              <a:rPr lang="en-US" sz="2400" dirty="0"/>
              <a:t> </a:t>
            </a:r>
            <a:r>
              <a:rPr lang="en-US" sz="2400" dirty="0" smtClean="0"/>
              <a:t>                 </a:t>
            </a:r>
            <a:r>
              <a:rPr lang="en-US" sz="2400" dirty="0" err="1" smtClean="0"/>
              <a:t>i</a:t>
            </a:r>
            <a:endParaRPr lang="en-US" sz="2400" dirty="0" smtClean="0"/>
          </a:p>
          <a:p>
            <a:r>
              <a:rPr lang="en-US" sz="2400" dirty="0"/>
              <a:t> </a:t>
            </a:r>
            <a:r>
              <a:rPr lang="en-US" sz="2400" dirty="0" smtClean="0"/>
              <a:t>                 n</a:t>
            </a:r>
          </a:p>
          <a:p>
            <a:r>
              <a:rPr lang="en-US" sz="2400" dirty="0"/>
              <a:t> </a:t>
            </a:r>
            <a:r>
              <a:rPr lang="en-US" sz="2400" dirty="0" smtClean="0"/>
              <a:t>                 g</a:t>
            </a:r>
            <a:endParaRPr lang="en-US" sz="2400" dirty="0"/>
          </a:p>
          <a:p>
            <a:r>
              <a:rPr lang="en-US" sz="3600" dirty="0" smtClean="0"/>
              <a:t>				S.E.E.</a:t>
            </a:r>
          </a:p>
          <a:p>
            <a:r>
              <a:rPr lang="en-US" sz="2800" dirty="0" smtClean="0"/>
              <a:t>		</a:t>
            </a:r>
            <a:r>
              <a:rPr lang="en-US" sz="4000" dirty="0" smtClean="0"/>
              <a:t>&amp;</a:t>
            </a:r>
            <a:r>
              <a:rPr lang="en-US" sz="2800" dirty="0" smtClean="0"/>
              <a:t>		Stop Explaining Everything</a:t>
            </a:r>
          </a:p>
          <a:p>
            <a:pPr algn="r"/>
            <a:endParaRPr lang="en-US" sz="2400" dirty="0" smtClean="0"/>
          </a:p>
        </p:txBody>
      </p:sp>
      <p:sp>
        <p:nvSpPr>
          <p:cNvPr id="2" name="Title 1"/>
          <p:cNvSpPr>
            <a:spLocks noGrp="1"/>
          </p:cNvSpPr>
          <p:nvPr>
            <p:ph type="title"/>
          </p:nvPr>
        </p:nvSpPr>
        <p:spPr/>
        <p:txBody>
          <a:bodyPr/>
          <a:lstStyle/>
          <a:p>
            <a:r>
              <a:rPr lang="en-US" dirty="0" smtClean="0"/>
              <a:t>Value Silence</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sp>
        <p:nvSpPr>
          <p:cNvPr id="5" name="&quot;No&quot; Symbol 4"/>
          <p:cNvSpPr/>
          <p:nvPr/>
        </p:nvSpPr>
        <p:spPr>
          <a:xfrm>
            <a:off x="5601559" y="1603688"/>
            <a:ext cx="1004679" cy="985808"/>
          </a:xfrm>
          <a:prstGeom prst="noSmoking">
            <a:avLst/>
          </a:prstGeom>
          <a:solidFill>
            <a:schemeClr val="accent2">
              <a:lumMod val="75000"/>
              <a:alpha val="43000"/>
            </a:schemeClr>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6015488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82600"/>
            <a:ext cx="7543800" cy="533400"/>
          </a:xfrm>
        </p:spPr>
        <p:txBody>
          <a:bodyPr/>
          <a:lstStyle/>
          <a:p>
            <a:r>
              <a:rPr lang="en-US" dirty="0" smtClean="0"/>
              <a:t>Assess your knowledge level:</a:t>
            </a:r>
            <a:endParaRPr lang="en-US" dirty="0"/>
          </a:p>
        </p:txBody>
      </p:sp>
      <p:sp>
        <p:nvSpPr>
          <p:cNvPr id="47107" name="Rectangle 3"/>
          <p:cNvSpPr>
            <a:spLocks noGrp="1" noChangeArrowheads="1"/>
          </p:cNvSpPr>
          <p:nvPr>
            <p:ph type="body" idx="1"/>
          </p:nvPr>
        </p:nvSpPr>
        <p:spPr>
          <a:xfrm>
            <a:off x="1600200" y="3117047"/>
            <a:ext cx="7315200" cy="1397351"/>
          </a:xfrm>
        </p:spPr>
        <p:txBody>
          <a:bodyPr/>
          <a:lstStyle/>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endParaRPr lang="en-US" sz="3600" dirty="0" smtClean="0"/>
          </a:p>
          <a:p>
            <a:endParaRPr lang="en-US" sz="3600" dirty="0"/>
          </a:p>
          <a:p>
            <a:r>
              <a:rPr lang="en-US" sz="3600" dirty="0" smtClean="0"/>
              <a:t>		</a:t>
            </a:r>
            <a:endParaRPr lang="en-US" sz="2400" dirty="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584700"/>
            <a:ext cx="2533650" cy="21209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24444" y="5690994"/>
            <a:ext cx="7014038" cy="461665"/>
          </a:xfrm>
          <a:prstGeom prst="rect">
            <a:avLst/>
          </a:prstGeom>
          <a:noFill/>
        </p:spPr>
        <p:txBody>
          <a:bodyPr wrap="square" rtlCol="0">
            <a:spAutoFit/>
          </a:bodyPr>
          <a:lstStyle/>
          <a:p>
            <a:r>
              <a:rPr lang="en-US" u="sng" dirty="0">
                <a:solidFill>
                  <a:srgbClr val="0000FF"/>
                </a:solidFill>
              </a:rPr>
              <a:t>http://answergarden.ch/view/</a:t>
            </a:r>
            <a:r>
              <a:rPr lang="en-US" u="sng" dirty="0" smtClean="0">
                <a:solidFill>
                  <a:srgbClr val="0000FF"/>
                </a:solidFill>
              </a:rPr>
              <a:t>101180 	</a:t>
            </a:r>
            <a:endParaRPr lang="en-US" u="sng" dirty="0">
              <a:solidFill>
                <a:srgbClr val="0000FF"/>
              </a:solidFill>
            </a:endParaRPr>
          </a:p>
        </p:txBody>
      </p:sp>
      <p:pic>
        <p:nvPicPr>
          <p:cNvPr id="4" name="Picture 3" descr="Screen Shot 2014-07-31 at 12.29.27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25449" y="2644401"/>
            <a:ext cx="6293460" cy="3046593"/>
          </a:xfrm>
          <a:prstGeom prst="rect">
            <a:avLst/>
          </a:prstGeom>
        </p:spPr>
      </p:pic>
      <p:sp>
        <p:nvSpPr>
          <p:cNvPr id="3" name="TextBox 2"/>
          <p:cNvSpPr txBox="1"/>
          <p:nvPr/>
        </p:nvSpPr>
        <p:spPr>
          <a:xfrm>
            <a:off x="1724445" y="1374950"/>
            <a:ext cx="6797324" cy="1200328"/>
          </a:xfrm>
          <a:prstGeom prst="rect">
            <a:avLst/>
          </a:prstGeom>
          <a:noFill/>
        </p:spPr>
        <p:txBody>
          <a:bodyPr wrap="square" rtlCol="0">
            <a:spAutoFit/>
          </a:bodyPr>
          <a:lstStyle/>
          <a:p>
            <a:r>
              <a:rPr lang="en-US" dirty="0" smtClean="0"/>
              <a:t>Go to this link ( in your email)  and type a brief statement about your present knowledge of </a:t>
            </a:r>
            <a:r>
              <a:rPr lang="en-US" dirty="0" err="1" smtClean="0"/>
              <a:t>Neuroleadership</a:t>
            </a:r>
            <a:r>
              <a:rPr lang="en-US" dirty="0" smtClean="0"/>
              <a:t>: </a:t>
            </a:r>
            <a:endParaRPr lang="en-US" dirty="0"/>
          </a:p>
        </p:txBody>
      </p:sp>
    </p:spTree>
    <p:extLst>
      <p:ext uri="{BB962C8B-B14F-4D97-AF65-F5344CB8AC3E}">
        <p14:creationId xmlns:p14="http://schemas.microsoft.com/office/powerpoint/2010/main" val="118080749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229237"/>
            <a:ext cx="7315200" cy="5486400"/>
          </a:xfrm>
        </p:spPr>
        <p:txBody>
          <a:bodyPr/>
          <a:lstStyle/>
          <a:p>
            <a:r>
              <a:rPr lang="en-US" sz="3600" dirty="0" smtClean="0"/>
              <a:t>	</a:t>
            </a:r>
            <a:r>
              <a:rPr lang="en-US" sz="3600" dirty="0" smtClean="0">
                <a:solidFill>
                  <a:srgbClr val="274E75"/>
                </a:solidFill>
              </a:rPr>
              <a:t>When others share with 		us, they are not automatically     asking us for a response</a:t>
            </a:r>
          </a:p>
          <a:p>
            <a:endParaRPr lang="en-US" sz="3600" dirty="0">
              <a:solidFill>
                <a:srgbClr val="274E75"/>
              </a:solidFill>
            </a:endParaRPr>
          </a:p>
          <a:p>
            <a:r>
              <a:rPr lang="en-US" sz="3600" dirty="0" smtClean="0">
                <a:solidFill>
                  <a:srgbClr val="274E75"/>
                </a:solidFill>
              </a:rPr>
              <a:t>				</a:t>
            </a:r>
            <a:r>
              <a:rPr lang="en-US" sz="2800" dirty="0" err="1" smtClean="0">
                <a:solidFill>
                  <a:srgbClr val="274E75"/>
                </a:solidFill>
              </a:rPr>
              <a:t>Dorice’s</a:t>
            </a:r>
            <a:r>
              <a:rPr lang="en-US" sz="2800" dirty="0" smtClean="0">
                <a:solidFill>
                  <a:srgbClr val="274E75"/>
                </a:solidFill>
              </a:rPr>
              <a:t> story </a:t>
            </a:r>
            <a:r>
              <a:rPr lang="en-US" sz="3600" dirty="0" smtClean="0"/>
              <a:t>	</a:t>
            </a:r>
            <a:endParaRPr lang="en-US" sz="2400" dirty="0" smtClean="0"/>
          </a:p>
        </p:txBody>
      </p:sp>
      <p:sp>
        <p:nvSpPr>
          <p:cNvPr id="2" name="Title 1"/>
          <p:cNvSpPr>
            <a:spLocks noGrp="1"/>
          </p:cNvSpPr>
          <p:nvPr>
            <p:ph type="title"/>
          </p:nvPr>
        </p:nvSpPr>
        <p:spPr/>
        <p:txBody>
          <a:bodyPr/>
          <a:lstStyle/>
          <a:p>
            <a:r>
              <a:rPr lang="en-US" dirty="0"/>
              <a:t>Listen without obligation to act</a:t>
            </a:r>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photo-6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1680" y="3260750"/>
            <a:ext cx="2001258" cy="2933725"/>
          </a:xfrm>
          <a:prstGeom prst="rect">
            <a:avLst/>
          </a:prstGeom>
        </p:spPr>
      </p:pic>
    </p:spTree>
    <p:extLst>
      <p:ext uri="{BB962C8B-B14F-4D97-AF65-F5344CB8AC3E}">
        <p14:creationId xmlns:p14="http://schemas.microsoft.com/office/powerpoint/2010/main" val="160066766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8-03 at 11.17.57 AM.png"/>
          <p:cNvPicPr>
            <a:picLocks noChangeAspect="1"/>
          </p:cNvPicPr>
          <p:nvPr/>
        </p:nvPicPr>
        <p:blipFill>
          <a:blip r:embed="rId3">
            <a:alphaModFix amt="56000"/>
            <a:extLst>
              <a:ext uri="{28A0092B-C50C-407E-A947-70E740481C1C}">
                <a14:useLocalDpi xmlns:a14="http://schemas.microsoft.com/office/drawing/2010/main" val="0"/>
              </a:ext>
            </a:extLst>
          </a:blip>
          <a:stretch>
            <a:fillRect/>
          </a:stretch>
        </p:blipFill>
        <p:spPr>
          <a:xfrm rot="544941">
            <a:off x="3650387" y="1572266"/>
            <a:ext cx="3249809" cy="4223556"/>
          </a:xfrm>
          <a:prstGeom prst="rect">
            <a:avLst/>
          </a:prstGeom>
        </p:spPr>
      </p:pic>
      <p:sp>
        <p:nvSpPr>
          <p:cNvPr id="47107" name="Rectangle 3"/>
          <p:cNvSpPr>
            <a:spLocks noGrp="1" noChangeArrowheads="1"/>
          </p:cNvSpPr>
          <p:nvPr>
            <p:ph type="body" idx="1"/>
          </p:nvPr>
        </p:nvSpPr>
        <p:spPr>
          <a:xfrm>
            <a:off x="1600200" y="1704657"/>
            <a:ext cx="7315200" cy="5392448"/>
          </a:xfrm>
        </p:spPr>
        <p:txBody>
          <a:bodyPr/>
          <a:lstStyle/>
          <a:p>
            <a:pPr marL="457200" indent="-457200">
              <a:lnSpc>
                <a:spcPct val="140000"/>
              </a:lnSpc>
              <a:buFont typeface="+mj-lt"/>
              <a:buAutoNum type="arabicPeriod"/>
            </a:pPr>
            <a:r>
              <a:rPr lang="en-US" sz="2400" dirty="0" smtClean="0"/>
              <a:t>Judgment  /Criticism Listening</a:t>
            </a:r>
          </a:p>
          <a:p>
            <a:pPr marL="457200" indent="-457200">
              <a:lnSpc>
                <a:spcPct val="140000"/>
              </a:lnSpc>
              <a:buFont typeface="+mj-lt"/>
              <a:buAutoNum type="arabicPeriod"/>
            </a:pPr>
            <a:r>
              <a:rPr lang="en-US" sz="2400" dirty="0" smtClean="0"/>
              <a:t>Autobiographical Listening</a:t>
            </a:r>
          </a:p>
          <a:p>
            <a:pPr marL="457200" indent="-457200">
              <a:lnSpc>
                <a:spcPct val="140000"/>
              </a:lnSpc>
              <a:buFont typeface="+mj-lt"/>
              <a:buAutoNum type="arabicPeriod"/>
            </a:pPr>
            <a:r>
              <a:rPr lang="en-US" sz="2400" dirty="0" smtClean="0"/>
              <a:t>Inquisitive Listening</a:t>
            </a:r>
          </a:p>
          <a:p>
            <a:pPr marL="457200" indent="-457200">
              <a:lnSpc>
                <a:spcPct val="140000"/>
              </a:lnSpc>
              <a:buFont typeface="+mj-lt"/>
              <a:buAutoNum type="arabicPeriod"/>
            </a:pPr>
            <a:r>
              <a:rPr lang="en-US" sz="2400" dirty="0" smtClean="0"/>
              <a:t>Solution Listening</a:t>
            </a:r>
          </a:p>
        </p:txBody>
      </p:sp>
      <p:sp>
        <p:nvSpPr>
          <p:cNvPr id="2" name="Title 1"/>
          <p:cNvSpPr>
            <a:spLocks noGrp="1"/>
          </p:cNvSpPr>
          <p:nvPr>
            <p:ph type="title"/>
          </p:nvPr>
        </p:nvSpPr>
        <p:spPr/>
        <p:txBody>
          <a:bodyPr/>
          <a:lstStyle/>
          <a:p>
            <a:pPr algn="ctr"/>
            <a:r>
              <a:rPr lang="en-US" dirty="0" smtClean="0"/>
              <a:t>Unproductive Patterns of Listening</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Users\User\Pictures\CFR_Global_Logo_Final_squa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0200" y="595158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7190001" y="5885313"/>
            <a:ext cx="458329" cy="461665"/>
          </a:xfrm>
          <a:prstGeom prst="rect">
            <a:avLst/>
          </a:prstGeom>
          <a:noFill/>
        </p:spPr>
        <p:txBody>
          <a:bodyPr wrap="none" rtlCol="0">
            <a:spAutoFit/>
          </a:bodyPr>
          <a:lstStyle/>
          <a:p>
            <a:r>
              <a:rPr lang="en-US" dirty="0" err="1" smtClean="0"/>
              <a:t>sp</a:t>
            </a:r>
            <a:endParaRPr lang="en-US" dirty="0"/>
          </a:p>
        </p:txBody>
      </p:sp>
    </p:spTree>
    <p:extLst>
      <p:ext uri="{BB962C8B-B14F-4D97-AF65-F5344CB8AC3E}">
        <p14:creationId xmlns:p14="http://schemas.microsoft.com/office/powerpoint/2010/main" val="244435188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00200" y="1261610"/>
            <a:ext cx="7315200" cy="5392448"/>
          </a:xfrm>
          <a:ln>
            <a:solidFill>
              <a:srgbClr val="274E75"/>
            </a:solidFill>
          </a:ln>
        </p:spPr>
        <p:txBody>
          <a:bodyPr/>
          <a:lstStyle/>
          <a:p>
            <a:r>
              <a:rPr lang="en-US" sz="3600" dirty="0" smtClean="0">
                <a:solidFill>
                  <a:srgbClr val="274E75"/>
                </a:solidFill>
              </a:rPr>
              <a:t>LISTEN FOR …</a:t>
            </a:r>
            <a:endParaRPr lang="en-US" sz="3600" dirty="0">
              <a:solidFill>
                <a:srgbClr val="274E75"/>
              </a:solidFill>
            </a:endParaRPr>
          </a:p>
          <a:p>
            <a:pPr>
              <a:buFont typeface="Arial"/>
              <a:buChar char="•"/>
            </a:pPr>
            <a:r>
              <a:rPr lang="en-US" sz="2400" dirty="0" smtClean="0">
                <a:solidFill>
                  <a:srgbClr val="274E75"/>
                </a:solidFill>
              </a:rPr>
              <a:t>What the person wants</a:t>
            </a:r>
          </a:p>
          <a:p>
            <a:pPr>
              <a:buFont typeface="Arial"/>
              <a:buChar char="•"/>
            </a:pPr>
            <a:r>
              <a:rPr lang="en-US" sz="2400" dirty="0" smtClean="0">
                <a:solidFill>
                  <a:srgbClr val="274E75"/>
                </a:solidFill>
              </a:rPr>
              <a:t>Emotion</a:t>
            </a:r>
          </a:p>
          <a:p>
            <a:pPr>
              <a:buFont typeface="Arial"/>
              <a:buChar char="•"/>
            </a:pPr>
            <a:r>
              <a:rPr lang="en-US" sz="2400" dirty="0" smtClean="0">
                <a:solidFill>
                  <a:srgbClr val="274E75"/>
                </a:solidFill>
              </a:rPr>
              <a:t>Passion</a:t>
            </a:r>
          </a:p>
          <a:p>
            <a:pPr>
              <a:buFont typeface="Arial"/>
              <a:buChar char="•"/>
            </a:pPr>
            <a:r>
              <a:rPr lang="en-US" sz="2400" dirty="0" smtClean="0">
                <a:solidFill>
                  <a:srgbClr val="274E75"/>
                </a:solidFill>
              </a:rPr>
              <a:t>Possibility / Potential</a:t>
            </a:r>
          </a:p>
          <a:p>
            <a:pPr>
              <a:buFont typeface="Arial"/>
              <a:buChar char="•"/>
            </a:pPr>
            <a:r>
              <a:rPr lang="en-US" sz="2400" dirty="0" smtClean="0">
                <a:solidFill>
                  <a:srgbClr val="274E75"/>
                </a:solidFill>
              </a:rPr>
              <a:t>Reframe:</a:t>
            </a:r>
          </a:p>
          <a:p>
            <a:pPr lvl="1">
              <a:buFont typeface="Arial"/>
              <a:buChar char="•"/>
            </a:pPr>
            <a:r>
              <a:rPr lang="en-US" sz="2200" dirty="0" smtClean="0">
                <a:solidFill>
                  <a:srgbClr val="274E75"/>
                </a:solidFill>
              </a:rPr>
              <a:t>Negative &gt; Positive</a:t>
            </a:r>
          </a:p>
          <a:p>
            <a:pPr lvl="1">
              <a:buFont typeface="Arial"/>
              <a:buChar char="•"/>
            </a:pPr>
            <a:r>
              <a:rPr lang="en-US" sz="2200" dirty="0" smtClean="0">
                <a:solidFill>
                  <a:srgbClr val="274E75"/>
                </a:solidFill>
              </a:rPr>
              <a:t>Problem &gt; Solution</a:t>
            </a:r>
          </a:p>
          <a:p>
            <a:pPr lvl="1">
              <a:buFont typeface="Arial"/>
              <a:buChar char="•"/>
            </a:pPr>
            <a:r>
              <a:rPr lang="en-US" sz="2200" dirty="0" smtClean="0">
                <a:solidFill>
                  <a:srgbClr val="274E75"/>
                </a:solidFill>
              </a:rPr>
              <a:t>Complaint &gt; Commitment</a:t>
            </a:r>
          </a:p>
        </p:txBody>
      </p:sp>
      <p:sp>
        <p:nvSpPr>
          <p:cNvPr id="2" name="Title 1"/>
          <p:cNvSpPr>
            <a:spLocks noGrp="1"/>
          </p:cNvSpPr>
          <p:nvPr>
            <p:ph type="title"/>
          </p:nvPr>
        </p:nvSpPr>
        <p:spPr>
          <a:xfrm>
            <a:off x="1600200" y="190500"/>
            <a:ext cx="7543800" cy="533400"/>
          </a:xfrm>
        </p:spPr>
        <p:txBody>
          <a:bodyPr/>
          <a:lstStyle/>
          <a:p>
            <a:pPr algn="ctr"/>
            <a:r>
              <a:rPr lang="en-US" dirty="0"/>
              <a:t>C</a:t>
            </a:r>
            <a:r>
              <a:rPr lang="en-US" dirty="0" smtClean="0"/>
              <a:t>ommitted </a:t>
            </a:r>
            <a:r>
              <a:rPr lang="en-US" dirty="0"/>
              <a:t>L</a:t>
            </a:r>
            <a:r>
              <a:rPr lang="en-US" dirty="0" smtClean="0"/>
              <a:t>istening</a:t>
            </a:r>
            <a:endParaRPr lang="en-US" dirty="0"/>
          </a:p>
        </p:txBody>
      </p:sp>
      <p:pic>
        <p:nvPicPr>
          <p:cNvPr id="7"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79016" y="1261610"/>
            <a:ext cx="1336384" cy="286905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descr="c:\Users\User\Pictures\CFR_Global_Logo_Final_squa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62424" y="5941477"/>
            <a:ext cx="1962134" cy="582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058422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7300" y="355600"/>
            <a:ext cx="7886700" cy="533400"/>
          </a:xfrm>
        </p:spPr>
        <p:txBody>
          <a:bodyPr/>
          <a:lstStyle/>
          <a:p>
            <a:r>
              <a:rPr lang="en-US" dirty="0" smtClean="0"/>
              <a:t>Asking Powerful Questions</a:t>
            </a:r>
            <a:endParaRPr lang="en-US" dirty="0"/>
          </a:p>
        </p:txBody>
      </p:sp>
      <p:sp>
        <p:nvSpPr>
          <p:cNvPr id="75779" name="Rectangle 3"/>
          <p:cNvSpPr>
            <a:spLocks noGrp="1" noChangeArrowheads="1"/>
          </p:cNvSpPr>
          <p:nvPr>
            <p:ph type="body" idx="1"/>
          </p:nvPr>
        </p:nvSpPr>
        <p:spPr>
          <a:xfrm>
            <a:off x="1257300" y="1138732"/>
            <a:ext cx="8539884" cy="5486400"/>
          </a:xfrm>
        </p:spPr>
        <p:txBody>
          <a:bodyPr/>
          <a:lstStyle/>
          <a:p>
            <a:pPr indent="63500">
              <a:defRPr/>
            </a:pPr>
            <a:r>
              <a:rPr lang="en-US" sz="3200" i="1" dirty="0" smtClean="0">
                <a:effectLst>
                  <a:outerShdw blurRad="38100" dist="38100" dir="2700000" algn="tl">
                    <a:srgbClr val="000000">
                      <a:alpha val="43137"/>
                    </a:srgbClr>
                  </a:outerShdw>
                </a:effectLst>
              </a:rPr>
              <a:t>Why </a:t>
            </a:r>
            <a:r>
              <a:rPr lang="en-US" sz="3200" i="1" dirty="0">
                <a:effectLst>
                  <a:outerShdw blurRad="38100" dist="38100" dir="2700000" algn="tl">
                    <a:srgbClr val="000000">
                      <a:alpha val="43137"/>
                    </a:srgbClr>
                  </a:outerShdw>
                </a:effectLst>
              </a:rPr>
              <a:t>do we ask questions as a coach?</a:t>
            </a:r>
          </a:p>
          <a:p>
            <a:pPr indent="63500">
              <a:defRPr/>
            </a:pPr>
            <a:r>
              <a:rPr lang="en-US" sz="3600" b="1" dirty="0">
                <a:effectLst>
                  <a:outerShdw blurRad="38100" dist="38100" dir="2700000" algn="tl">
                    <a:srgbClr val="000000">
                      <a:alpha val="43137"/>
                    </a:srgbClr>
                  </a:outerShdw>
                </a:effectLst>
              </a:rPr>
              <a:t> </a:t>
            </a:r>
            <a:r>
              <a:rPr lang="en-US" sz="2800" b="1" dirty="0" smtClean="0">
                <a:solidFill>
                  <a:srgbClr val="274E75"/>
                </a:solidFill>
                <a:effectLst>
                  <a:outerShdw blurRad="38100" dist="38100" dir="2700000" algn="tl">
                    <a:srgbClr val="000000">
                      <a:alpha val="43137"/>
                    </a:srgbClr>
                  </a:outerShdw>
                </a:effectLst>
              </a:rPr>
              <a:t>To </a:t>
            </a:r>
            <a:r>
              <a:rPr lang="en-US" sz="2800" b="1" dirty="0">
                <a:solidFill>
                  <a:srgbClr val="274E75"/>
                </a:solidFill>
                <a:effectLst>
                  <a:outerShdw blurRad="38100" dist="38100" dir="2700000" algn="tl">
                    <a:srgbClr val="000000">
                      <a:alpha val="43137"/>
                    </a:srgbClr>
                  </a:outerShdw>
                </a:effectLst>
              </a:rPr>
              <a:t>gain clarity</a:t>
            </a:r>
          </a:p>
          <a:p>
            <a:pPr marL="857250" lvl="1">
              <a:defRPr/>
            </a:pPr>
            <a:r>
              <a:rPr lang="en-US" sz="2800" b="1" dirty="0">
                <a:effectLst>
                  <a:outerShdw blurRad="38100" dist="38100" dir="2700000" algn="tl">
                    <a:srgbClr val="000000">
                      <a:alpha val="43137"/>
                    </a:srgbClr>
                  </a:outerShdw>
                </a:effectLst>
              </a:rPr>
              <a:t>To support generating possibilities</a:t>
            </a:r>
          </a:p>
          <a:p>
            <a:pPr marL="857250" lvl="1">
              <a:defRPr/>
            </a:pPr>
            <a:r>
              <a:rPr lang="en-US" sz="2800" b="1" dirty="0">
                <a:solidFill>
                  <a:srgbClr val="274E75"/>
                </a:solidFill>
                <a:effectLst>
                  <a:outerShdw blurRad="38100" dist="38100" dir="2700000" algn="tl">
                    <a:srgbClr val="000000">
                      <a:alpha val="43137"/>
                    </a:srgbClr>
                  </a:outerShdw>
                </a:effectLst>
              </a:rPr>
              <a:t>To create awareness of something</a:t>
            </a:r>
          </a:p>
          <a:p>
            <a:pPr marL="857250" lvl="1">
              <a:defRPr/>
            </a:pPr>
            <a:r>
              <a:rPr lang="en-US" sz="2800" b="1" dirty="0">
                <a:effectLst>
                  <a:outerShdw blurRad="38100" dist="38100" dir="2700000" algn="tl">
                    <a:srgbClr val="000000">
                      <a:alpha val="43137"/>
                    </a:srgbClr>
                  </a:outerShdw>
                </a:effectLst>
              </a:rPr>
              <a:t>To encourage inquiry and decision making</a:t>
            </a:r>
          </a:p>
          <a:p>
            <a:pPr marL="857250" lvl="1">
              <a:defRPr/>
            </a:pPr>
            <a:endParaRPr lang="en-US" sz="2800" b="1" dirty="0">
              <a:solidFill>
                <a:srgbClr val="000066"/>
              </a:solidFill>
              <a:effectLst>
                <a:outerShdw blurRad="38100" dist="38100" dir="2700000" algn="tl">
                  <a:srgbClr val="000000">
                    <a:alpha val="43137"/>
                  </a:srgbClr>
                </a:outerShdw>
              </a:effectLst>
            </a:endParaRPr>
          </a:p>
          <a:p>
            <a:pPr marL="857250" lvl="1">
              <a:defRPr/>
            </a:pPr>
            <a:r>
              <a:rPr lang="en-US" sz="2800" b="1" dirty="0">
                <a:solidFill>
                  <a:srgbClr val="274E75"/>
                </a:solidFill>
                <a:effectLst>
                  <a:outerShdw blurRad="38100" dist="38100" dir="2700000" algn="tl">
                    <a:srgbClr val="000000">
                      <a:alpha val="43137"/>
                    </a:srgbClr>
                  </a:outerShdw>
                </a:effectLst>
              </a:rPr>
              <a:t>“Reflection precedes insight !”</a:t>
            </a:r>
            <a:endParaRPr lang="en-US" sz="2800" dirty="0">
              <a:solidFill>
                <a:srgbClr val="274E75"/>
              </a:solidFill>
            </a:endParaRPr>
          </a:p>
        </p:txBody>
      </p:sp>
      <p:pic>
        <p:nvPicPr>
          <p:cNvPr id="5" name="Picture 211" descr="Z:\newtek\_backgrounds_1.02\Tim\powerpoint templates\101-120\crazy_coach\elements\coach_with_football_hg_clr.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518325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7300" y="355600"/>
            <a:ext cx="7886700" cy="533400"/>
          </a:xfrm>
        </p:spPr>
        <p:txBody>
          <a:bodyPr/>
          <a:lstStyle/>
          <a:p>
            <a:r>
              <a:rPr lang="en-US" dirty="0" smtClean="0"/>
              <a:t>Asking Powerful Questions</a:t>
            </a:r>
            <a:endParaRPr lang="en-US" dirty="0"/>
          </a:p>
        </p:txBody>
      </p:sp>
      <p:sp>
        <p:nvSpPr>
          <p:cNvPr id="75779" name="Rectangle 3"/>
          <p:cNvSpPr>
            <a:spLocks noGrp="1" noChangeArrowheads="1"/>
          </p:cNvSpPr>
          <p:nvPr>
            <p:ph type="body" idx="1"/>
          </p:nvPr>
        </p:nvSpPr>
        <p:spPr>
          <a:xfrm>
            <a:off x="2234223" y="1588116"/>
            <a:ext cx="5952392" cy="5486400"/>
          </a:xfrm>
        </p:spPr>
        <p:txBody>
          <a:bodyPr/>
          <a:lstStyle/>
          <a:p>
            <a:pPr algn="ctr">
              <a:defRPr/>
            </a:pPr>
            <a:r>
              <a:rPr lang="en-US" sz="3200" b="1" dirty="0">
                <a:solidFill>
                  <a:srgbClr val="000066"/>
                </a:solidFill>
                <a:effectLst>
                  <a:outerShdw blurRad="38100" dist="38100" dir="2700000" algn="tl">
                    <a:srgbClr val="C0C0C0"/>
                  </a:outerShdw>
                </a:effectLst>
              </a:rPr>
              <a:t>“ </a:t>
            </a:r>
            <a:r>
              <a:rPr lang="en-US" sz="3200" b="1" dirty="0">
                <a:solidFill>
                  <a:srgbClr val="CC0000"/>
                </a:solidFill>
                <a:effectLst>
                  <a:outerShdw blurRad="38100" dist="38100" dir="2700000" algn="tl">
                    <a:srgbClr val="C0C0C0"/>
                  </a:outerShdw>
                </a:effectLst>
              </a:rPr>
              <a:t>To tell</a:t>
            </a:r>
            <a:r>
              <a:rPr lang="en-US" sz="3200" b="1" dirty="0">
                <a:solidFill>
                  <a:srgbClr val="000066"/>
                </a:solidFill>
                <a:effectLst>
                  <a:outerShdw blurRad="38100" dist="38100" dir="2700000" algn="tl">
                    <a:srgbClr val="C0C0C0"/>
                  </a:outerShdw>
                </a:effectLst>
              </a:rPr>
              <a:t> </a:t>
            </a:r>
            <a:r>
              <a:rPr lang="en-US" sz="3200" b="1" dirty="0">
                <a:solidFill>
                  <a:srgbClr val="274E75"/>
                </a:solidFill>
                <a:effectLst>
                  <a:outerShdw blurRad="38100" dist="38100" dir="2700000" algn="tl">
                    <a:srgbClr val="C0C0C0"/>
                  </a:outerShdw>
                </a:effectLst>
              </a:rPr>
              <a:t>denies or negates another’s intelligence. </a:t>
            </a:r>
          </a:p>
          <a:p>
            <a:pPr algn="ctr">
              <a:defRPr/>
            </a:pPr>
            <a:r>
              <a:rPr lang="en-US" sz="3200" b="1" dirty="0">
                <a:solidFill>
                  <a:srgbClr val="CC0000"/>
                </a:solidFill>
                <a:effectLst>
                  <a:outerShdw blurRad="38100" dist="38100" dir="2700000" algn="tl">
                    <a:srgbClr val="C0C0C0"/>
                  </a:outerShdw>
                </a:effectLst>
              </a:rPr>
              <a:t>To ask</a:t>
            </a:r>
            <a:r>
              <a:rPr lang="en-US" sz="3200" b="1" dirty="0">
                <a:solidFill>
                  <a:srgbClr val="000066"/>
                </a:solidFill>
                <a:effectLst>
                  <a:outerShdw blurRad="38100" dist="38100" dir="2700000" algn="tl">
                    <a:srgbClr val="C0C0C0"/>
                  </a:outerShdw>
                </a:effectLst>
              </a:rPr>
              <a:t> </a:t>
            </a:r>
            <a:r>
              <a:rPr lang="en-US" sz="3200" b="1" dirty="0">
                <a:solidFill>
                  <a:srgbClr val="274E75"/>
                </a:solidFill>
                <a:effectLst>
                  <a:outerShdw blurRad="38100" dist="38100" dir="2700000" algn="tl">
                    <a:srgbClr val="C0C0C0"/>
                  </a:outerShdw>
                </a:effectLst>
              </a:rPr>
              <a:t>honors it.”</a:t>
            </a:r>
          </a:p>
          <a:p>
            <a:pPr algn="ctr">
              <a:defRPr/>
            </a:pPr>
            <a:endParaRPr lang="en-US" sz="2800" b="1" dirty="0">
              <a:solidFill>
                <a:srgbClr val="000066"/>
              </a:solidFill>
              <a:effectLst>
                <a:outerShdw blurRad="38100" dist="38100" dir="2700000" algn="tl">
                  <a:srgbClr val="C0C0C0"/>
                </a:outerShdw>
              </a:effectLst>
            </a:endParaRPr>
          </a:p>
          <a:p>
            <a:pPr algn="ctr">
              <a:defRPr/>
            </a:pPr>
            <a:r>
              <a:rPr lang="en-US" b="1" dirty="0">
                <a:solidFill>
                  <a:srgbClr val="000066"/>
                </a:solidFill>
                <a:effectLst>
                  <a:outerShdw blurRad="38100" dist="38100" dir="2700000" algn="tl">
                    <a:srgbClr val="C0C0C0"/>
                  </a:outerShdw>
                </a:effectLst>
              </a:rPr>
              <a:t>		</a:t>
            </a:r>
            <a:r>
              <a:rPr lang="en-US" b="1" dirty="0">
                <a:solidFill>
                  <a:srgbClr val="274E75"/>
                </a:solidFill>
                <a:effectLst>
                  <a:outerShdw blurRad="38100" dist="38100" dir="2700000" algn="tl">
                    <a:srgbClr val="C0C0C0"/>
                  </a:outerShdw>
                </a:effectLst>
              </a:rPr>
              <a:t>		Sir John Whitmore</a:t>
            </a:r>
          </a:p>
          <a:p>
            <a:pPr indent="63500">
              <a:defRPr/>
            </a:pPr>
            <a:endParaRPr lang="en-US" sz="2800" dirty="0">
              <a:solidFill>
                <a:srgbClr val="274E75"/>
              </a:solidFill>
            </a:endParaRPr>
          </a:p>
        </p:txBody>
      </p:sp>
      <p:pic>
        <p:nvPicPr>
          <p:cNvPr id="5"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647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257300" y="355600"/>
            <a:ext cx="7886700" cy="533400"/>
          </a:xfrm>
        </p:spPr>
        <p:txBody>
          <a:bodyPr/>
          <a:lstStyle/>
          <a:p>
            <a:r>
              <a:rPr lang="en-US" dirty="0" smtClean="0"/>
              <a:t>Intentional Language</a:t>
            </a:r>
            <a:endParaRPr lang="en-US" dirty="0"/>
          </a:p>
        </p:txBody>
      </p:sp>
      <p:sp>
        <p:nvSpPr>
          <p:cNvPr id="75779" name="Rectangle 3"/>
          <p:cNvSpPr>
            <a:spLocks noGrp="1" noChangeArrowheads="1"/>
          </p:cNvSpPr>
          <p:nvPr>
            <p:ph type="body" idx="1"/>
          </p:nvPr>
        </p:nvSpPr>
        <p:spPr>
          <a:xfrm>
            <a:off x="1600200" y="1498600"/>
            <a:ext cx="7315200" cy="4521200"/>
          </a:xfrm>
        </p:spPr>
        <p:txBody>
          <a:bodyPr/>
          <a:lstStyle/>
          <a:p>
            <a:r>
              <a:rPr lang="en-US" sz="2400" dirty="0" smtClean="0"/>
              <a:t>    If </a:t>
            </a:r>
            <a:r>
              <a:rPr lang="en-US" sz="2400" dirty="0"/>
              <a:t>we want to increase results and </a:t>
            </a:r>
            <a:r>
              <a:rPr lang="en-US" sz="2400" dirty="0" smtClean="0"/>
              <a:t>improve performance</a:t>
            </a:r>
            <a:r>
              <a:rPr lang="en-US" sz="2400" dirty="0"/>
              <a:t>, our leadership language must be refined to increase </a:t>
            </a:r>
            <a:r>
              <a:rPr lang="en-US" sz="2400" u="sng" dirty="0"/>
              <a:t>and improve people’s thinking about their work. </a:t>
            </a:r>
          </a:p>
          <a:p>
            <a:pPr algn="ctr"/>
            <a:endParaRPr lang="en-US" dirty="0" smtClean="0"/>
          </a:p>
          <a:p>
            <a:pPr algn="ctr"/>
            <a:r>
              <a:rPr lang="en-US" b="1" dirty="0" smtClean="0"/>
              <a:t>“The first question is fateful.”</a:t>
            </a:r>
          </a:p>
          <a:p>
            <a:pPr algn="ctr"/>
            <a:endParaRPr lang="en-US" b="1" dirty="0"/>
          </a:p>
          <a:p>
            <a:endParaRPr lang="en-US" b="1" dirty="0"/>
          </a:p>
        </p:txBody>
      </p:sp>
      <p:pic>
        <p:nvPicPr>
          <p:cNvPr id="5"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
        <p:nvSpPr>
          <p:cNvPr id="2" name="Trapezoid 1"/>
          <p:cNvSpPr/>
          <p:nvPr/>
        </p:nvSpPr>
        <p:spPr>
          <a:xfrm>
            <a:off x="2082800" y="4102100"/>
            <a:ext cx="2463800" cy="1917700"/>
          </a:xfrm>
          <a:prstGeom prst="trapezoid">
            <a:avLst/>
          </a:prstGeom>
          <a:solidFill>
            <a:srgbClr val="4D6B89"/>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The RIGHT question stimulates thinking and builds bridges</a:t>
            </a:r>
            <a:endParaRPr lang="en-US" sz="1800" dirty="0"/>
          </a:p>
        </p:txBody>
      </p:sp>
      <p:sp>
        <p:nvSpPr>
          <p:cNvPr id="3" name="Octagon 2"/>
          <p:cNvSpPr/>
          <p:nvPr/>
        </p:nvSpPr>
        <p:spPr>
          <a:xfrm>
            <a:off x="5807826" y="4013200"/>
            <a:ext cx="2345574" cy="2019300"/>
          </a:xfrm>
          <a:prstGeom prst="octagon">
            <a:avLst/>
          </a:prstGeom>
          <a:solidFill>
            <a:srgbClr val="4D6B89"/>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t>The WRONG question stops communication and builds walls. </a:t>
            </a:r>
            <a:endParaRPr lang="en-US" sz="1800" dirty="0"/>
          </a:p>
        </p:txBody>
      </p:sp>
    </p:spTree>
    <p:extLst>
      <p:ext uri="{BB962C8B-B14F-4D97-AF65-F5344CB8AC3E}">
        <p14:creationId xmlns:p14="http://schemas.microsoft.com/office/powerpoint/2010/main" val="14384493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901700" y="355600"/>
            <a:ext cx="8242300" cy="533400"/>
          </a:xfrm>
        </p:spPr>
        <p:txBody>
          <a:bodyPr/>
          <a:lstStyle/>
          <a:p>
            <a:r>
              <a:rPr lang="en-US" sz="3000" dirty="0" smtClean="0"/>
              <a:t>Ladder of Intentional Speech Patterns</a:t>
            </a:r>
            <a:endParaRPr lang="en-US" sz="3000" dirty="0"/>
          </a:p>
        </p:txBody>
      </p:sp>
      <p:sp>
        <p:nvSpPr>
          <p:cNvPr id="75779" name="Rectangle 3"/>
          <p:cNvSpPr>
            <a:spLocks noGrp="1" noChangeArrowheads="1"/>
          </p:cNvSpPr>
          <p:nvPr>
            <p:ph type="body" idx="1"/>
          </p:nvPr>
        </p:nvSpPr>
        <p:spPr>
          <a:ln>
            <a:solidFill>
              <a:srgbClr val="274E75"/>
            </a:solidFill>
          </a:ln>
        </p:spPr>
        <p:txBody>
          <a:bodyPr/>
          <a:lstStyle/>
          <a:p>
            <a:endParaRPr lang="en-US" dirty="0" smtClean="0"/>
          </a:p>
          <a:p>
            <a:r>
              <a:rPr lang="en-US" dirty="0" smtClean="0"/>
              <a:t>	     </a:t>
            </a:r>
          </a:p>
          <a:p>
            <a:r>
              <a:rPr lang="en-US" dirty="0"/>
              <a:t>	</a:t>
            </a:r>
            <a:r>
              <a:rPr lang="en-US" dirty="0" smtClean="0"/>
              <a:t>     Promise	      I will,… I promise…, or I will commit to …</a:t>
            </a:r>
          </a:p>
          <a:p>
            <a:endParaRPr lang="en-US" dirty="0" smtClean="0"/>
          </a:p>
          <a:p>
            <a:r>
              <a:rPr lang="en-US" dirty="0"/>
              <a:t>	 </a:t>
            </a:r>
            <a:r>
              <a:rPr lang="en-US" dirty="0" smtClean="0"/>
              <a:t>      Plan	      I expect to …or I plan to…</a:t>
            </a:r>
          </a:p>
          <a:p>
            <a:endParaRPr lang="en-US" dirty="0" smtClean="0"/>
          </a:p>
          <a:p>
            <a:r>
              <a:rPr lang="en-US" dirty="0"/>
              <a:t>	 </a:t>
            </a:r>
            <a:r>
              <a:rPr lang="en-US" dirty="0" smtClean="0"/>
              <a:t>    Passion	      I desire to…  or my dream is to …</a:t>
            </a:r>
          </a:p>
          <a:p>
            <a:endParaRPr lang="en-US" dirty="0" smtClean="0"/>
          </a:p>
          <a:p>
            <a:r>
              <a:rPr lang="en-US" dirty="0"/>
              <a:t>	 </a:t>
            </a:r>
            <a:r>
              <a:rPr lang="en-US" dirty="0" smtClean="0"/>
              <a:t>  Preference	      I prefer to… or I want to…</a:t>
            </a:r>
          </a:p>
          <a:p>
            <a:endParaRPr lang="en-US" dirty="0" smtClean="0"/>
          </a:p>
          <a:p>
            <a:r>
              <a:rPr lang="en-US" dirty="0"/>
              <a:t> </a:t>
            </a:r>
            <a:r>
              <a:rPr lang="en-US" dirty="0" smtClean="0"/>
              <a:t>        Possibility	      I might…, I could…, or maybe I will …       </a:t>
            </a:r>
          </a:p>
          <a:p>
            <a:endParaRPr lang="en-US" dirty="0" smtClean="0"/>
          </a:p>
          <a:p>
            <a:r>
              <a:rPr lang="en-US" dirty="0"/>
              <a:t> </a:t>
            </a:r>
            <a:r>
              <a:rPr lang="en-US" dirty="0" smtClean="0"/>
              <a:t>        Obligation	      I should,…, I have to…, or I’d better..</a:t>
            </a:r>
          </a:p>
          <a:p>
            <a:endParaRPr lang="en-US" dirty="0"/>
          </a:p>
          <a:p>
            <a:r>
              <a:rPr lang="en-US" dirty="0" smtClean="0"/>
              <a:t>				</a:t>
            </a:r>
            <a:r>
              <a:rPr lang="en-US" sz="1400" dirty="0" smtClean="0"/>
              <a:t>Adapted from Dave Ellis (2000) Falling Awake</a:t>
            </a:r>
            <a:endParaRPr lang="en-US" sz="1400" dirty="0"/>
          </a:p>
        </p:txBody>
      </p:sp>
      <p:pic>
        <p:nvPicPr>
          <p:cNvPr id="5" name="Picture 211" descr="Z:\newtek\_backgrounds_1.02\Tim\powerpoint templates\101-120\crazy_coach\elements\coach_with_footb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903327" y="4516862"/>
            <a:ext cx="1110720" cy="2001838"/>
          </a:xfrm>
          <a:prstGeom prst="rect">
            <a:avLst/>
          </a:prstGeom>
          <a:noFill/>
          <a:extLst>
            <a:ext uri="{909E8E84-426E-40dd-AFC4-6F175D3DCCD1}">
              <a14:hiddenFill xmlns:a14="http://schemas.microsoft.com/office/drawing/2010/main">
                <a:solidFill>
                  <a:srgbClr val="FFFFFF"/>
                </a:solidFill>
              </a14:hiddenFill>
            </a:ext>
          </a:extLst>
        </p:spPr>
      </p:pic>
      <p:sp>
        <p:nvSpPr>
          <p:cNvPr id="4" name="Up Arrow 3"/>
          <p:cNvSpPr/>
          <p:nvPr/>
        </p:nvSpPr>
        <p:spPr>
          <a:xfrm>
            <a:off x="1994241" y="1536700"/>
            <a:ext cx="411369" cy="4982000"/>
          </a:xfrm>
          <a:prstGeom prst="upArrow">
            <a:avLst/>
          </a:prstGeom>
          <a:solidFill>
            <a:srgbClr val="274E75"/>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Up Arrow 8"/>
          <p:cNvSpPr/>
          <p:nvPr/>
        </p:nvSpPr>
        <p:spPr>
          <a:xfrm>
            <a:off x="3443345" y="1536700"/>
            <a:ext cx="411369" cy="4982000"/>
          </a:xfrm>
          <a:prstGeom prst="upArrow">
            <a:avLst/>
          </a:prstGeom>
          <a:solidFill>
            <a:srgbClr val="274E75"/>
          </a:solidFill>
          <a:ln>
            <a:solidFill>
              <a:srgbClr val="274E7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 name="Straight Connector 7"/>
          <p:cNvCxnSpPr/>
          <p:nvPr/>
        </p:nvCxnSpPr>
        <p:spPr>
          <a:xfrm>
            <a:off x="2235697" y="2361285"/>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184276" y="3121892"/>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84276" y="3864612"/>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2184276" y="4678886"/>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84276" y="5439495"/>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2235697" y="6110661"/>
            <a:ext cx="1377189" cy="0"/>
          </a:xfrm>
          <a:prstGeom prst="line">
            <a:avLst/>
          </a:prstGeom>
          <a:ln>
            <a:solidFill>
              <a:srgbClr val="274E75"/>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r>
              <a:rPr lang="en-US" sz="3600" dirty="0" smtClean="0"/>
              <a:t>Pre-observation or goal setting conference  </a:t>
            </a:r>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534150" y="4584700"/>
            <a:ext cx="2533650" cy="212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4914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pPr algn="ctr"/>
            <a:r>
              <a:rPr lang="en-US" sz="3600" dirty="0" smtClean="0"/>
              <a:t>		</a:t>
            </a:r>
            <a:r>
              <a:rPr lang="en-US" sz="3600" dirty="0"/>
              <a:t>Post-observation </a:t>
            </a:r>
            <a:r>
              <a:rPr lang="en-US" sz="3600" dirty="0" smtClean="0"/>
              <a:t>conference</a:t>
            </a:r>
          </a:p>
          <a:p>
            <a:pPr algn="ctr"/>
            <a:r>
              <a:rPr lang="en-US" sz="3200" dirty="0" smtClean="0"/>
              <a:t>SETTING THE STAGE</a:t>
            </a:r>
            <a:endParaRPr lang="en-US" sz="3200" dirty="0"/>
          </a:p>
          <a:p>
            <a:pPr marL="571500" indent="-571500">
              <a:buFont typeface="Arial"/>
              <a:buChar char="•"/>
            </a:pPr>
            <a:r>
              <a:rPr lang="en-US" dirty="0" smtClean="0"/>
              <a:t>Office or classroom</a:t>
            </a:r>
          </a:p>
          <a:p>
            <a:pPr marL="571500" indent="-571500">
              <a:buFont typeface="Arial"/>
              <a:buChar char="•"/>
            </a:pPr>
            <a:r>
              <a:rPr lang="en-US" dirty="0" smtClean="0"/>
              <a:t>Side by side or across the table/desk</a:t>
            </a:r>
          </a:p>
          <a:p>
            <a:pPr marL="571500" indent="-571500">
              <a:buFont typeface="Arial"/>
              <a:buChar char="•"/>
            </a:pPr>
            <a:r>
              <a:rPr lang="en-US" dirty="0" smtClean="0"/>
              <a:t>Timing</a:t>
            </a:r>
          </a:p>
          <a:p>
            <a:pPr marL="0" indent="0"/>
            <a:endParaRPr lang="en-US" dirty="0"/>
          </a:p>
          <a:p>
            <a:r>
              <a:rPr lang="en-US" sz="3600" dirty="0" smtClean="0"/>
              <a:t> </a:t>
            </a:r>
          </a:p>
          <a:p>
            <a:pPr algn="r"/>
            <a:endParaRPr lang="en-US" sz="2400" dirty="0" smtClean="0"/>
          </a:p>
        </p:txBody>
      </p:sp>
      <p:pic>
        <p:nvPicPr>
          <p:cNvPr id="5" name="Picture 207" descr="Z:\newtek\_backgrounds_1.02\Tim\powerpoint templates\101-120\crazy_coach\elements\coach_roll_call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44403" y="4629150"/>
            <a:ext cx="1176329"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3179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pPr algn="ctr"/>
            <a:r>
              <a:rPr lang="en-US" sz="2800" dirty="0" smtClean="0"/>
              <a:t>Post-observation conference</a:t>
            </a:r>
          </a:p>
          <a:p>
            <a:pPr algn="ctr"/>
            <a:r>
              <a:rPr lang="en-US" sz="2800" dirty="0" smtClean="0"/>
              <a:t>QUESTIONS</a:t>
            </a:r>
          </a:p>
          <a:p>
            <a:pPr marL="285750" indent="-285750">
              <a:lnSpc>
                <a:spcPct val="130000"/>
              </a:lnSpc>
              <a:buFont typeface="Arial"/>
              <a:buChar char="•"/>
            </a:pPr>
            <a:r>
              <a:rPr lang="en-US" sz="1800" strike="sngStrike" smtClean="0">
                <a:solidFill>
                  <a:schemeClr val="tx2"/>
                </a:solidFill>
              </a:rPr>
              <a:t>Can </a:t>
            </a:r>
            <a:r>
              <a:rPr lang="en-US" sz="1800" strike="sngStrike" dirty="0">
                <a:solidFill>
                  <a:schemeClr val="tx2"/>
                </a:solidFill>
              </a:rPr>
              <a:t>you </a:t>
            </a:r>
            <a:r>
              <a:rPr lang="en-US" sz="1800" dirty="0">
                <a:solidFill>
                  <a:schemeClr val="tx2"/>
                </a:solidFill>
              </a:rPr>
              <a:t>Provide an example of a research-based strategy that you have successfully used to engage students. (P1) Prof </a:t>
            </a:r>
            <a:r>
              <a:rPr lang="en-US" sz="1800" dirty="0" smtClean="0">
                <a:solidFill>
                  <a:schemeClr val="tx2"/>
                </a:solidFill>
              </a:rPr>
              <a:t>Know</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strike="sngStrike" dirty="0">
                <a:solidFill>
                  <a:schemeClr val="tx2"/>
                </a:solidFill>
              </a:rPr>
              <a:t>Can you</a:t>
            </a:r>
            <a:r>
              <a:rPr lang="en-US" sz="1800" dirty="0">
                <a:solidFill>
                  <a:schemeClr val="tx2"/>
                </a:solidFill>
              </a:rPr>
              <a:t> Explain the planning process you use to identify appropriate resources to support instruction. (P2) </a:t>
            </a:r>
            <a:r>
              <a:rPr lang="en-US" sz="1800" dirty="0" err="1">
                <a:solidFill>
                  <a:schemeClr val="tx2"/>
                </a:solidFill>
              </a:rPr>
              <a:t>Instr</a:t>
            </a:r>
            <a:r>
              <a:rPr lang="en-US" sz="1800" dirty="0">
                <a:solidFill>
                  <a:schemeClr val="tx2"/>
                </a:solidFill>
              </a:rPr>
              <a:t> </a:t>
            </a:r>
            <a:r>
              <a:rPr lang="en-US" sz="1800" dirty="0" smtClean="0">
                <a:solidFill>
                  <a:schemeClr val="tx2"/>
                </a:solidFill>
              </a:rPr>
              <a:t>Planning</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u="sng" dirty="0" smtClean="0">
                <a:solidFill>
                  <a:schemeClr val="tx2"/>
                </a:solidFill>
              </a:rPr>
              <a:t>What strategies </a:t>
            </a:r>
            <a:r>
              <a:rPr lang="en-US" sz="1800" dirty="0" smtClean="0">
                <a:solidFill>
                  <a:schemeClr val="tx2"/>
                </a:solidFill>
              </a:rPr>
              <a:t>do you use to make your instruction relevant to students’ real lives? (P3) </a:t>
            </a:r>
            <a:r>
              <a:rPr lang="en-US" sz="1800" dirty="0" err="1" smtClean="0">
                <a:solidFill>
                  <a:schemeClr val="tx2"/>
                </a:solidFill>
              </a:rPr>
              <a:t>Instr</a:t>
            </a:r>
            <a:r>
              <a:rPr lang="en-US" sz="1800" dirty="0" smtClean="0">
                <a:solidFill>
                  <a:schemeClr val="tx2"/>
                </a:solidFill>
              </a:rPr>
              <a:t> Delivery</a:t>
            </a:r>
            <a:endParaRPr lang="en-US" sz="3600" dirty="0" smtClean="0"/>
          </a:p>
          <a:p>
            <a:pPr algn="r"/>
            <a:endParaRPr lang="en-US" sz="2400" dirty="0" smtClean="0"/>
          </a:p>
        </p:txBody>
      </p:sp>
      <p:pic>
        <p:nvPicPr>
          <p:cNvPr id="5" name="Picture 212" descr="Z:\newtek\_backgrounds_1.02\Tim\powerpoint templates\101-120\crazy_coach\elements\football_player_about_to_soak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93399" y="4830819"/>
            <a:ext cx="1122001" cy="1584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175320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Today’s Learning Intentions</a:t>
            </a:r>
            <a:endParaRPr lang="en-US" sz="1600" dirty="0"/>
          </a:p>
        </p:txBody>
      </p:sp>
      <p:sp>
        <p:nvSpPr>
          <p:cNvPr id="75779" name="Rectangle 3"/>
          <p:cNvSpPr>
            <a:spLocks noGrp="1" noChangeArrowheads="1"/>
          </p:cNvSpPr>
          <p:nvPr>
            <p:ph type="body" idx="1"/>
          </p:nvPr>
        </p:nvSpPr>
        <p:spPr>
          <a:xfrm>
            <a:off x="6553200" y="3987800"/>
            <a:ext cx="2362200" cy="2641599"/>
          </a:xfrm>
        </p:spPr>
        <p:txBody>
          <a:bodyPr/>
          <a:lstStyle/>
          <a:p>
            <a:pPr marL="0" indent="0"/>
            <a:endParaRPr lang="en-US" dirty="0" smtClean="0">
              <a:cs typeface="Arial"/>
            </a:endParaRPr>
          </a:p>
          <a:p>
            <a:pPr marL="457200" indent="-457200">
              <a:buFont typeface="+mj-lt"/>
              <a:buAutoNum type="arabicPeriod"/>
            </a:pPr>
            <a:endParaRPr lang="en-US" dirty="0" smtClean="0"/>
          </a:p>
          <a:p>
            <a:pPr marL="457200" indent="-457200">
              <a:buFont typeface="+mj-lt"/>
              <a:buAutoNum type="arabicPeriod"/>
            </a:pPr>
            <a:endParaRPr lang="en-US" dirty="0"/>
          </a:p>
        </p:txBody>
      </p:sp>
      <p:pic>
        <p:nvPicPr>
          <p:cNvPr id="75780" name="Picture 4" descr="Z:\newtek\_backgrounds_1.02\Tim\powerpoint templates\101-120\crazy_coach\elements\coach_stomping_mad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8935" y="4165599"/>
            <a:ext cx="1388865" cy="22605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1181100"/>
            <a:ext cx="7315200" cy="4524315"/>
          </a:xfrm>
          <a:prstGeom prst="rect">
            <a:avLst/>
          </a:prstGeom>
          <a:noFill/>
        </p:spPr>
        <p:txBody>
          <a:bodyPr wrap="square" rtlCol="0">
            <a:spAutoFit/>
          </a:bodyPr>
          <a:lstStyle/>
          <a:p>
            <a:r>
              <a:rPr lang="en-US" i="1" dirty="0" smtClean="0"/>
              <a:t> By the end of our time together this morning…..</a:t>
            </a:r>
          </a:p>
          <a:p>
            <a:endParaRPr lang="en-US" dirty="0" smtClean="0"/>
          </a:p>
          <a:p>
            <a:pPr marL="457200" indent="-457200">
              <a:buFont typeface="+mj-lt"/>
              <a:buAutoNum type="arabicPeriod"/>
            </a:pPr>
            <a:r>
              <a:rPr lang="en-US" dirty="0" smtClean="0"/>
              <a:t>I will have a basic understanding of  </a:t>
            </a:r>
            <a:r>
              <a:rPr lang="en-US" dirty="0" err="1" smtClean="0"/>
              <a:t>neuroleadership</a:t>
            </a:r>
            <a:r>
              <a:rPr lang="en-US" dirty="0" smtClean="0"/>
              <a:t>, including S.C.A.R.F. &amp; how our brain works in social situations.</a:t>
            </a:r>
          </a:p>
          <a:p>
            <a:endParaRPr lang="en-US" dirty="0" smtClean="0"/>
          </a:p>
          <a:p>
            <a:pPr marL="457200" indent="-457200">
              <a:buFont typeface="+mj-lt"/>
              <a:buAutoNum type="arabicPeriod"/>
            </a:pPr>
            <a:r>
              <a:rPr lang="en-US" dirty="0" smtClean="0"/>
              <a:t>I will identify at least 1</a:t>
            </a:r>
            <a:r>
              <a:rPr lang="en-US" dirty="0"/>
              <a:t> </a:t>
            </a:r>
            <a:r>
              <a:rPr lang="en-US" dirty="0" smtClean="0"/>
              <a:t>skill that will become part of my coaching repertoire.</a:t>
            </a:r>
          </a:p>
          <a:p>
            <a:endParaRPr lang="en-US" dirty="0" smtClean="0"/>
          </a:p>
          <a:p>
            <a:pPr marL="457200" indent="-457200">
              <a:buFont typeface="+mj-lt"/>
              <a:buAutoNum type="arabicPeriod"/>
            </a:pPr>
            <a:r>
              <a:rPr lang="en-US" dirty="0" smtClean="0"/>
              <a:t>I will create a personal timeline for applying this information &amp; sharing it with my staff.    </a:t>
            </a:r>
          </a:p>
          <a:p>
            <a:pPr marL="457200" indent="-457200">
              <a:buFont typeface="+mj-lt"/>
              <a:buAutoNum type="arabicPeriod"/>
            </a:pPr>
            <a:endParaRPr lang="en-US" dirty="0"/>
          </a:p>
        </p:txBody>
      </p:sp>
    </p:spTree>
    <p:extLst>
      <p:ext uri="{BB962C8B-B14F-4D97-AF65-F5344CB8AC3E}">
        <p14:creationId xmlns:p14="http://schemas.microsoft.com/office/powerpoint/2010/main" val="2272712452"/>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Powerful Coaching Conversations</a:t>
            </a:r>
            <a:endParaRPr lang="en-US" dirty="0"/>
          </a:p>
        </p:txBody>
      </p:sp>
      <p:sp>
        <p:nvSpPr>
          <p:cNvPr id="47107" name="Rectangle 3"/>
          <p:cNvSpPr>
            <a:spLocks noGrp="1" noChangeArrowheads="1"/>
          </p:cNvSpPr>
          <p:nvPr>
            <p:ph type="body" idx="1"/>
          </p:nvPr>
        </p:nvSpPr>
        <p:spPr/>
        <p:txBody>
          <a:bodyPr/>
          <a:lstStyle/>
          <a:p>
            <a:pPr algn="ctr"/>
            <a:r>
              <a:rPr lang="en-US" sz="2800" dirty="0" smtClean="0"/>
              <a:t>Post-observation conference</a:t>
            </a:r>
          </a:p>
          <a:p>
            <a:pPr algn="ctr"/>
            <a:r>
              <a:rPr lang="en-US" sz="2400" dirty="0" smtClean="0"/>
              <a:t>QUESTIONS</a:t>
            </a:r>
            <a:endParaRPr lang="en-US" sz="2400" dirty="0">
              <a:solidFill>
                <a:schemeClr val="tx2"/>
              </a:solidFill>
            </a:endParaRPr>
          </a:p>
          <a:p>
            <a:pPr marL="285750" indent="-285750">
              <a:lnSpc>
                <a:spcPct val="130000"/>
              </a:lnSpc>
              <a:buFont typeface="Arial"/>
              <a:buChar char="•"/>
            </a:pPr>
            <a:r>
              <a:rPr lang="en-US" sz="1800" u="sng" dirty="0">
                <a:solidFill>
                  <a:schemeClr val="tx2"/>
                </a:solidFill>
              </a:rPr>
              <a:t>How</a:t>
            </a:r>
            <a:r>
              <a:rPr lang="en-US" sz="1800" dirty="0">
                <a:solidFill>
                  <a:schemeClr val="tx2"/>
                </a:solidFill>
              </a:rPr>
              <a:t> do you build high-quality formative assessments? (P4) </a:t>
            </a:r>
            <a:r>
              <a:rPr lang="en-US" sz="1800" dirty="0" smtClean="0">
                <a:solidFill>
                  <a:schemeClr val="tx2"/>
                </a:solidFill>
              </a:rPr>
              <a:t>FSA</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u="sng" dirty="0">
                <a:solidFill>
                  <a:schemeClr val="tx2"/>
                </a:solidFill>
              </a:rPr>
              <a:t>What 3 strategies </a:t>
            </a:r>
            <a:r>
              <a:rPr lang="en-US" sz="1800" dirty="0">
                <a:solidFill>
                  <a:schemeClr val="tx2"/>
                </a:solidFill>
              </a:rPr>
              <a:t>do you use during transitions to increase instructional time? (P5) Learning </a:t>
            </a:r>
            <a:r>
              <a:rPr lang="en-US" sz="1800" dirty="0" smtClean="0">
                <a:solidFill>
                  <a:schemeClr val="tx2"/>
                </a:solidFill>
              </a:rPr>
              <a:t>Environment</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u="sng" dirty="0">
                <a:solidFill>
                  <a:schemeClr val="tx2"/>
                </a:solidFill>
              </a:rPr>
              <a:t>How </a:t>
            </a:r>
            <a:r>
              <a:rPr lang="en-US" sz="1800" dirty="0">
                <a:solidFill>
                  <a:schemeClr val="tx2"/>
                </a:solidFill>
              </a:rPr>
              <a:t>do you share what works in your classroom with colleagues? (P6) </a:t>
            </a:r>
            <a:r>
              <a:rPr lang="en-US" sz="1800" dirty="0" smtClean="0">
                <a:solidFill>
                  <a:schemeClr val="tx2"/>
                </a:solidFill>
              </a:rPr>
              <a:t>Professionalism</a:t>
            </a:r>
          </a:p>
          <a:p>
            <a:pPr marL="0" indent="0">
              <a:lnSpc>
                <a:spcPct val="130000"/>
              </a:lnSpc>
            </a:pPr>
            <a:endParaRPr lang="en-US" sz="1800" dirty="0">
              <a:solidFill>
                <a:schemeClr val="tx2"/>
              </a:solidFill>
            </a:endParaRPr>
          </a:p>
          <a:p>
            <a:pPr marL="285750" indent="-285750">
              <a:lnSpc>
                <a:spcPct val="130000"/>
              </a:lnSpc>
              <a:buFont typeface="Arial"/>
              <a:buChar char="•"/>
            </a:pPr>
            <a:r>
              <a:rPr lang="en-US" sz="1800" dirty="0">
                <a:solidFill>
                  <a:schemeClr val="tx2"/>
                </a:solidFill>
              </a:rPr>
              <a:t>Describe the various types of assessment data you use to inform your instruction so that all students achieve. (P7) Student Academic Progress</a:t>
            </a:r>
          </a:p>
          <a:p>
            <a:pPr algn="r"/>
            <a:endParaRPr lang="en-US" sz="2400" dirty="0" smtClean="0"/>
          </a:p>
        </p:txBody>
      </p:sp>
    </p:spTree>
    <p:extLst>
      <p:ext uri="{BB962C8B-B14F-4D97-AF65-F5344CB8AC3E}">
        <p14:creationId xmlns:p14="http://schemas.microsoft.com/office/powerpoint/2010/main" val="26766293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p:txBody>
          <a:bodyPr/>
          <a:lstStyle/>
          <a:p>
            <a:r>
              <a:rPr lang="en-US" sz="3600" dirty="0" smtClean="0"/>
              <a:t>	</a:t>
            </a:r>
            <a:r>
              <a:rPr lang="en-US" sz="2400" i="1" dirty="0" smtClean="0"/>
              <a:t>“Evocative Coaches get results more quickly than directive coaches precisely because of how we connect with teachers using a calm, compatible, and confident energy that generates engagement, willingness, cooperation, openness, and excitement.”  </a:t>
            </a:r>
          </a:p>
          <a:p>
            <a:r>
              <a:rPr lang="en-US" sz="2800" i="1" dirty="0"/>
              <a:t>	</a:t>
            </a:r>
            <a:r>
              <a:rPr lang="en-US" sz="2800" i="1" dirty="0" smtClean="0"/>
              <a:t>		</a:t>
            </a:r>
            <a:r>
              <a:rPr lang="en-US" dirty="0" smtClean="0"/>
              <a:t>Bob and Megan </a:t>
            </a:r>
            <a:r>
              <a:rPr lang="en-US" dirty="0" err="1" smtClean="0"/>
              <a:t>Tschannen</a:t>
            </a:r>
            <a:r>
              <a:rPr lang="en-US" dirty="0" smtClean="0"/>
              <a:t>-Moran</a:t>
            </a:r>
          </a:p>
          <a:p>
            <a:r>
              <a:rPr lang="en-US" dirty="0" smtClean="0"/>
              <a:t>		                   </a:t>
            </a:r>
            <a:r>
              <a:rPr lang="en-US" sz="1800" u="sng" dirty="0" smtClean="0"/>
              <a:t>Evocative Coaching (2010)</a:t>
            </a:r>
            <a:r>
              <a:rPr lang="en-US" sz="1800" dirty="0" smtClean="0"/>
              <a:t> p.33 </a:t>
            </a:r>
            <a:endParaRPr lang="en-US" sz="1800" dirty="0"/>
          </a:p>
          <a:p>
            <a:endParaRPr lang="en-US" sz="3600" dirty="0" smtClean="0"/>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90928" y="4967066"/>
            <a:ext cx="2076871" cy="17385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600200" y="457200"/>
            <a:ext cx="7723865" cy="533400"/>
          </a:xfrm>
        </p:spPr>
        <p:txBody>
          <a:bodyPr/>
          <a:lstStyle/>
          <a:p>
            <a:r>
              <a:rPr lang="en-US" dirty="0" smtClean="0"/>
              <a:t>Creating a Coaching Relationship</a:t>
            </a:r>
            <a:endParaRPr lang="en-US" dirty="0"/>
          </a:p>
        </p:txBody>
      </p:sp>
    </p:spTree>
    <p:extLst>
      <p:ext uri="{BB962C8B-B14F-4D97-AF65-F5344CB8AC3E}">
        <p14:creationId xmlns:p14="http://schemas.microsoft.com/office/powerpoint/2010/main" val="212815666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dirty="0" smtClean="0"/>
              <a:t>Today’s Learning Intentions</a:t>
            </a:r>
            <a:endParaRPr lang="en-US" sz="1600" dirty="0"/>
          </a:p>
        </p:txBody>
      </p:sp>
      <p:sp>
        <p:nvSpPr>
          <p:cNvPr id="75779" name="Rectangle 3"/>
          <p:cNvSpPr>
            <a:spLocks noGrp="1" noChangeArrowheads="1"/>
          </p:cNvSpPr>
          <p:nvPr>
            <p:ph type="body" idx="1"/>
          </p:nvPr>
        </p:nvSpPr>
        <p:spPr>
          <a:xfrm>
            <a:off x="6553200" y="3987800"/>
            <a:ext cx="2362200" cy="2641599"/>
          </a:xfrm>
        </p:spPr>
        <p:txBody>
          <a:bodyPr/>
          <a:lstStyle/>
          <a:p>
            <a:pPr marL="0" indent="0"/>
            <a:endParaRPr lang="en-US" dirty="0" smtClean="0">
              <a:cs typeface="Arial"/>
            </a:endParaRPr>
          </a:p>
          <a:p>
            <a:pPr marL="457200" indent="-457200">
              <a:buFont typeface="+mj-lt"/>
              <a:buAutoNum type="arabicPeriod"/>
            </a:pPr>
            <a:endParaRPr lang="en-US" dirty="0" smtClean="0"/>
          </a:p>
          <a:p>
            <a:pPr marL="457200" indent="-457200">
              <a:buFont typeface="+mj-lt"/>
              <a:buAutoNum type="arabicPeriod"/>
            </a:pPr>
            <a:endParaRPr lang="en-US" dirty="0"/>
          </a:p>
        </p:txBody>
      </p:sp>
      <p:sp>
        <p:nvSpPr>
          <p:cNvPr id="4" name="TextBox 3"/>
          <p:cNvSpPr txBox="1"/>
          <p:nvPr/>
        </p:nvSpPr>
        <p:spPr>
          <a:xfrm>
            <a:off x="1600200" y="1181100"/>
            <a:ext cx="7315200" cy="4524315"/>
          </a:xfrm>
          <a:prstGeom prst="rect">
            <a:avLst/>
          </a:prstGeom>
          <a:noFill/>
        </p:spPr>
        <p:txBody>
          <a:bodyPr wrap="square" rtlCol="0">
            <a:spAutoFit/>
          </a:bodyPr>
          <a:lstStyle/>
          <a:p>
            <a:r>
              <a:rPr lang="en-US" i="1" dirty="0" smtClean="0"/>
              <a:t> By the end of our time together this morning…..</a:t>
            </a:r>
          </a:p>
          <a:p>
            <a:endParaRPr lang="en-US" dirty="0" smtClean="0"/>
          </a:p>
          <a:p>
            <a:pPr marL="457200" indent="-457200">
              <a:buFont typeface="+mj-lt"/>
              <a:buAutoNum type="arabicPeriod"/>
            </a:pPr>
            <a:r>
              <a:rPr lang="en-US" dirty="0" smtClean="0"/>
              <a:t>I will have a basic understanding of </a:t>
            </a:r>
            <a:r>
              <a:rPr lang="en-US" dirty="0" err="1" smtClean="0"/>
              <a:t>neuroleadership</a:t>
            </a:r>
            <a:r>
              <a:rPr lang="en-US" dirty="0" smtClean="0"/>
              <a:t>, including S.C.A.R.F. &amp; how our brain works in social situations.</a:t>
            </a:r>
          </a:p>
          <a:p>
            <a:endParaRPr lang="en-US" dirty="0" smtClean="0"/>
          </a:p>
          <a:p>
            <a:pPr marL="457200" indent="-457200">
              <a:buFont typeface="+mj-lt"/>
              <a:buAutoNum type="arabicPeriod"/>
            </a:pPr>
            <a:r>
              <a:rPr lang="en-US" dirty="0" smtClean="0"/>
              <a:t>I will identify at least 1</a:t>
            </a:r>
            <a:r>
              <a:rPr lang="en-US" dirty="0"/>
              <a:t> </a:t>
            </a:r>
            <a:r>
              <a:rPr lang="en-US" dirty="0" smtClean="0"/>
              <a:t>skill that will become part of my coaching repertoire.</a:t>
            </a:r>
          </a:p>
          <a:p>
            <a:endParaRPr lang="en-US" dirty="0" smtClean="0"/>
          </a:p>
          <a:p>
            <a:pPr marL="457200" indent="-457200">
              <a:buFont typeface="+mj-lt"/>
              <a:buAutoNum type="arabicPeriod"/>
            </a:pPr>
            <a:r>
              <a:rPr lang="en-US" dirty="0" smtClean="0"/>
              <a:t>I will create a personal timeline for applying this information &amp; sharing it with my staff.    </a:t>
            </a:r>
          </a:p>
          <a:p>
            <a:pPr marL="457200" indent="-457200">
              <a:buFont typeface="+mj-lt"/>
              <a:buAutoNum type="arabicPeriod"/>
            </a:pPr>
            <a:endParaRPr lang="en-US" dirty="0"/>
          </a:p>
        </p:txBody>
      </p:sp>
      <p:pic>
        <p:nvPicPr>
          <p:cNvPr id="6" name="Picture 213"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112803" y="5108859"/>
            <a:ext cx="1424947" cy="1193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30141" y="5474582"/>
            <a:ext cx="4954902" cy="461665"/>
          </a:xfrm>
          <a:prstGeom prst="rect">
            <a:avLst/>
          </a:prstGeom>
        </p:spPr>
        <p:txBody>
          <a:bodyPr wrap="none">
            <a:spAutoFit/>
          </a:bodyPr>
          <a:lstStyle/>
          <a:p>
            <a:r>
              <a:rPr lang="en-US" dirty="0" smtClean="0">
                <a:solidFill>
                  <a:srgbClr val="274E75"/>
                </a:solidFill>
                <a:latin typeface="+mj-lt"/>
              </a:rPr>
              <a:t>Go to Putting </a:t>
            </a:r>
            <a:r>
              <a:rPr lang="en-US" dirty="0">
                <a:solidFill>
                  <a:srgbClr val="274E75"/>
                </a:solidFill>
                <a:latin typeface="+mj-lt"/>
              </a:rPr>
              <a:t>It Altogether…</a:t>
            </a:r>
          </a:p>
        </p:txBody>
      </p:sp>
    </p:spTree>
    <p:extLst>
      <p:ext uri="{BB962C8B-B14F-4D97-AF65-F5344CB8AC3E}">
        <p14:creationId xmlns:p14="http://schemas.microsoft.com/office/powerpoint/2010/main" val="3712158725"/>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905552" y="190500"/>
            <a:ext cx="8162248" cy="533400"/>
          </a:xfrm>
        </p:spPr>
        <p:txBody>
          <a:bodyPr/>
          <a:lstStyle/>
          <a:p>
            <a:r>
              <a:rPr lang="en-US" dirty="0" smtClean="0"/>
              <a:t>Putting It Altogether…</a:t>
            </a:r>
            <a:endParaRPr lang="en-US" dirty="0"/>
          </a:p>
        </p:txBody>
      </p:sp>
      <p:sp>
        <p:nvSpPr>
          <p:cNvPr id="47107" name="Rectangle 3"/>
          <p:cNvSpPr>
            <a:spLocks noGrp="1" noChangeArrowheads="1"/>
          </p:cNvSpPr>
          <p:nvPr>
            <p:ph type="body" idx="1"/>
          </p:nvPr>
        </p:nvSpPr>
        <p:spPr/>
        <p:txBody>
          <a:bodyPr/>
          <a:lstStyle/>
          <a:p>
            <a:pPr marL="571500" indent="-571500" algn="ctr">
              <a:buFont typeface="Wingdings" charset="2"/>
              <a:buChar char="ü"/>
            </a:pPr>
            <a:r>
              <a:rPr lang="en-US" sz="3600" dirty="0" err="1" smtClean="0"/>
              <a:t>Neuroleadership</a:t>
            </a:r>
            <a:endParaRPr lang="en-US" sz="3600" dirty="0"/>
          </a:p>
          <a:p>
            <a:pPr marL="571500" indent="-571500" algn="ctr">
              <a:buFont typeface="Wingdings" charset="2"/>
              <a:buChar char="ü"/>
            </a:pPr>
            <a:r>
              <a:rPr lang="en-US" sz="3600" dirty="0" smtClean="0"/>
              <a:t>S.C.A.R.F.</a:t>
            </a:r>
          </a:p>
          <a:p>
            <a:pPr marL="571500" indent="-571500" algn="ctr">
              <a:buFont typeface="Wingdings" charset="2"/>
              <a:buChar char="ü"/>
            </a:pPr>
            <a:r>
              <a:rPr lang="en-US" sz="3600" dirty="0" smtClean="0"/>
              <a:t>Powerful Conversation Tools</a:t>
            </a:r>
          </a:p>
          <a:p>
            <a:pPr marL="571500" indent="-571500" algn="ctr">
              <a:buFont typeface="Wingdings" charset="2"/>
              <a:buChar char="ü"/>
            </a:pPr>
            <a:r>
              <a:rPr lang="en-US" sz="2800" dirty="0" smtClean="0"/>
              <a:t>Committed Listening</a:t>
            </a:r>
          </a:p>
          <a:p>
            <a:pPr marL="571500" indent="-571500" algn="ctr">
              <a:buFont typeface="Wingdings" charset="2"/>
              <a:buChar char="ü"/>
            </a:pPr>
            <a:r>
              <a:rPr lang="en-US" sz="2800" dirty="0" smtClean="0"/>
              <a:t>Intentional Language	</a:t>
            </a:r>
          </a:p>
          <a:p>
            <a:pPr marL="571500" indent="-571500" algn="ctr">
              <a:buFont typeface="Wingdings" charset="2"/>
              <a:buChar char="ü"/>
            </a:pPr>
            <a:r>
              <a:rPr lang="en-US" sz="2800" dirty="0" smtClean="0"/>
              <a:t>Asking Powerful Questions</a:t>
            </a:r>
            <a:r>
              <a:rPr lang="en-US" sz="2800" dirty="0"/>
              <a:t> </a:t>
            </a:r>
            <a:endParaRPr lang="en-US" sz="2800" dirty="0" smtClean="0"/>
          </a:p>
          <a:p>
            <a:pPr algn="ctr"/>
            <a:endParaRPr lang="en-US" sz="2400" dirty="0"/>
          </a:p>
          <a:p>
            <a:pPr marL="0" indent="0"/>
            <a:r>
              <a:rPr lang="en-US" sz="2400" dirty="0" smtClean="0"/>
              <a:t>IF YOU </a:t>
            </a:r>
            <a:r>
              <a:rPr lang="en-US" sz="2400" b="1" dirty="0" smtClean="0"/>
              <a:t>BELIEVE</a:t>
            </a:r>
            <a:r>
              <a:rPr lang="en-US" sz="2400" dirty="0" smtClean="0"/>
              <a:t> IT,</a:t>
            </a:r>
          </a:p>
          <a:p>
            <a:pPr marL="0" indent="0"/>
            <a:r>
              <a:rPr lang="en-US" sz="2400" dirty="0"/>
              <a:t> </a:t>
            </a:r>
            <a:r>
              <a:rPr lang="en-US" sz="2400" dirty="0" smtClean="0"/>
              <a:t>                                              YOU WILL </a:t>
            </a:r>
            <a:r>
              <a:rPr lang="en-US" sz="2400" b="1" dirty="0" smtClean="0"/>
              <a:t>SEE </a:t>
            </a:r>
            <a:r>
              <a:rPr lang="en-US" sz="2400" dirty="0" smtClean="0"/>
              <a:t>IT !</a:t>
            </a:r>
          </a:p>
          <a:p>
            <a:pPr marL="571500" indent="-571500">
              <a:buFont typeface="Arial"/>
              <a:buChar char="•"/>
            </a:pPr>
            <a:endParaRPr lang="en-US" sz="2400" dirty="0" smtClean="0"/>
          </a:p>
          <a:p>
            <a:pPr marL="571500" indent="-571500">
              <a:buFont typeface="Arial"/>
              <a:buChar char="•"/>
            </a:pPr>
            <a:endParaRPr lang="en-US" sz="2400" dirty="0" smtClean="0"/>
          </a:p>
          <a:p>
            <a:pPr algn="r"/>
            <a:endParaRPr lang="en-US" sz="2400" dirty="0" smtClean="0"/>
          </a:p>
        </p:txBody>
      </p:sp>
    </p:spTree>
    <p:extLst>
      <p:ext uri="{BB962C8B-B14F-4D97-AF65-F5344CB8AC3E}">
        <p14:creationId xmlns:p14="http://schemas.microsoft.com/office/powerpoint/2010/main" val="1971259393"/>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type="body" idx="1"/>
          </p:nvPr>
        </p:nvSpPr>
        <p:spPr>
          <a:xfrm>
            <a:off x="1612900" y="1311164"/>
            <a:ext cx="7315200" cy="4924536"/>
          </a:xfrm>
        </p:spPr>
        <p:txBody>
          <a:bodyPr/>
          <a:lstStyle/>
          <a:p>
            <a:pPr marL="0" indent="0" algn="ctr"/>
            <a:r>
              <a:rPr lang="en-US" sz="3600" dirty="0" smtClean="0"/>
              <a:t>Evocative Coaching</a:t>
            </a:r>
          </a:p>
          <a:p>
            <a:pPr marL="0" indent="0" algn="ctr"/>
            <a:r>
              <a:rPr lang="en-US" sz="3600" dirty="0" smtClean="0"/>
              <a:t>Summer Institute-II</a:t>
            </a:r>
          </a:p>
          <a:p>
            <a:pPr marL="0" indent="0" algn="ctr"/>
            <a:r>
              <a:rPr lang="en-US" sz="3600" dirty="0" smtClean="0"/>
              <a:t>NEXT WEEK</a:t>
            </a:r>
          </a:p>
          <a:p>
            <a:pPr marL="0" indent="0" algn="ctr"/>
            <a:r>
              <a:rPr lang="en-US" sz="3600" dirty="0" smtClean="0"/>
              <a:t>August 11-12</a:t>
            </a:r>
          </a:p>
          <a:p>
            <a:pPr marL="0" indent="0" algn="ctr"/>
            <a:r>
              <a:rPr lang="en-US" sz="3200" dirty="0" smtClean="0"/>
              <a:t>Hunter B. Andrews PK-8</a:t>
            </a:r>
          </a:p>
          <a:p>
            <a:pPr marL="0" indent="0" algn="ctr"/>
            <a:r>
              <a:rPr lang="en-US" sz="3200" dirty="0" smtClean="0"/>
              <a:t>8:00-3:30</a:t>
            </a:r>
          </a:p>
          <a:p>
            <a:pPr marL="0" indent="0"/>
            <a:r>
              <a:rPr lang="en-US" sz="3200" dirty="0" smtClean="0"/>
              <a:t>To request link: </a:t>
            </a:r>
            <a:r>
              <a:rPr lang="en-US" sz="2400" u="sng" dirty="0" smtClean="0">
                <a:solidFill>
                  <a:srgbClr val="0000FF"/>
                </a:solidFill>
              </a:rPr>
              <a:t>estone@hampton.k12.va.us </a:t>
            </a:r>
          </a:p>
          <a:p>
            <a:pPr marL="571500" indent="-571500">
              <a:buFont typeface="Arial"/>
              <a:buChar char="•"/>
            </a:pPr>
            <a:endParaRPr lang="en-US" sz="2400" dirty="0" smtClean="0"/>
          </a:p>
          <a:p>
            <a:pPr algn="r"/>
            <a:endParaRPr lang="en-US" sz="2400" dirty="0" smtClean="0"/>
          </a:p>
        </p:txBody>
      </p:sp>
      <p:sp>
        <p:nvSpPr>
          <p:cNvPr id="2" name="Title 1"/>
          <p:cNvSpPr>
            <a:spLocks noGrp="1"/>
          </p:cNvSpPr>
          <p:nvPr>
            <p:ph type="title"/>
          </p:nvPr>
        </p:nvSpPr>
        <p:spPr/>
        <p:txBody>
          <a:bodyPr/>
          <a:lstStyle/>
          <a:p>
            <a:r>
              <a:rPr lang="en-US" dirty="0" smtClean="0"/>
              <a:t>Want More????</a:t>
            </a:r>
            <a:endParaRPr lang="en-US" dirty="0"/>
          </a:p>
        </p:txBody>
      </p:sp>
    </p:spTree>
    <p:extLst>
      <p:ext uri="{BB962C8B-B14F-4D97-AF65-F5344CB8AC3E}">
        <p14:creationId xmlns:p14="http://schemas.microsoft.com/office/powerpoint/2010/main" val="3200719756"/>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00" descr="Z:\newtek\_backgrounds_1.02\Tim\powerpoint templates\101-120\crazy_coach\crazy_coach_q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39800" y="759910"/>
            <a:ext cx="7962900" cy="2923878"/>
          </a:xfrm>
          <a:prstGeom prst="rect">
            <a:avLst/>
          </a:prstGeom>
          <a:noFill/>
          <a:ln>
            <a:solidFill>
              <a:srgbClr val="0000FF"/>
            </a:solidFill>
          </a:ln>
        </p:spPr>
        <p:txBody>
          <a:bodyPr wrap="square" rtlCol="0">
            <a:spAutoFit/>
          </a:bodyPr>
          <a:lstStyle/>
          <a:p>
            <a:pPr algn="ctr"/>
            <a:r>
              <a:rPr lang="en-US" sz="4000" dirty="0" smtClean="0">
                <a:latin typeface="+mj-lt"/>
              </a:rPr>
              <a:t>The End</a:t>
            </a:r>
          </a:p>
          <a:p>
            <a:pPr algn="ctr"/>
            <a:endParaRPr lang="en-US" dirty="0" smtClean="0">
              <a:latin typeface="+mj-lt"/>
            </a:endParaRPr>
          </a:p>
          <a:p>
            <a:pPr algn="ctr"/>
            <a:r>
              <a:rPr lang="en-US" dirty="0" smtClean="0">
                <a:latin typeface="+mj-lt"/>
              </a:rPr>
              <a:t>Go to </a:t>
            </a:r>
          </a:p>
          <a:p>
            <a:pPr algn="ctr"/>
            <a:r>
              <a:rPr lang="en-US" u="sng" dirty="0" smtClean="0">
                <a:solidFill>
                  <a:srgbClr val="0000FF"/>
                </a:solidFill>
                <a:latin typeface="+mj-lt"/>
              </a:rPr>
              <a:t>  www.coachingHCS.weebly.com  </a:t>
            </a:r>
          </a:p>
          <a:p>
            <a:pPr algn="ctr"/>
            <a:endParaRPr lang="en-US" dirty="0">
              <a:latin typeface="+mj-lt"/>
            </a:endParaRPr>
          </a:p>
          <a:p>
            <a:pPr algn="ctr"/>
            <a:r>
              <a:rPr lang="en-US" dirty="0">
                <a:latin typeface="+mj-lt"/>
              </a:rPr>
              <a:t>f</a:t>
            </a:r>
            <a:r>
              <a:rPr lang="en-US" dirty="0" smtClean="0">
                <a:latin typeface="+mj-lt"/>
              </a:rPr>
              <a:t>or resources, including today’s presentation</a:t>
            </a:r>
          </a:p>
          <a:p>
            <a:pPr algn="ctr"/>
            <a:r>
              <a:rPr lang="en-US" dirty="0" smtClean="0">
                <a:latin typeface="+mj-lt"/>
              </a:rPr>
              <a:t> </a:t>
            </a:r>
            <a:endParaRPr lang="en-US" dirty="0">
              <a:latin typeface="+mj-lt"/>
            </a:endParaRPr>
          </a:p>
        </p:txBody>
      </p:sp>
      <p:pic>
        <p:nvPicPr>
          <p:cNvPr id="5" name="Picture 213" descr="Z:\newtek\_backgrounds_1.02\Tim\powerpoint templates\101-120\crazy_coach\elements\football_players_with_coach_hg_clr.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59360" y="4864394"/>
            <a:ext cx="2000250" cy="1674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4089259"/>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p:txBody>
          <a:bodyPr/>
          <a:lstStyle/>
          <a:p>
            <a:r>
              <a:rPr lang="en-US"/>
              <a:t>Elements</a:t>
            </a:r>
          </a:p>
        </p:txBody>
      </p:sp>
      <p:sp>
        <p:nvSpPr>
          <p:cNvPr id="19459" name="Rectangle 3"/>
          <p:cNvSpPr>
            <a:spLocks noGrp="1" noChangeArrowheads="1"/>
          </p:cNvSpPr>
          <p:nvPr>
            <p:ph type="subTitle" idx="1"/>
          </p:nvPr>
        </p:nvSpPr>
        <p:spPr/>
        <p:txBody>
          <a:bodyPr/>
          <a:lstStyle/>
          <a:p>
            <a:r>
              <a:rPr lang="en-US"/>
              <a:t>www.animationfactory.com</a:t>
            </a:r>
          </a:p>
        </p:txBody>
      </p:sp>
      <p:pic>
        <p:nvPicPr>
          <p:cNvPr id="19655" name="Picture 199" descr="Z:\newtek\_backgrounds_1.02\Tim\powerpoint templates\101-120\crazy_coach\crazy_coach_p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34100" y="45815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656" name="Picture 200" descr="Z:\newtek\_backgrounds_1.02\Tim\powerpoint templates\101-120\crazy_coach\crazy_coach_qx.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71487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657" name="Picture 201" descr="Z:\newtek\_backgrounds_1.02\Tim\powerpoint templates\101-120\crazy_coach\crazy_coach_sld.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3250" y="4581525"/>
            <a:ext cx="2857500"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9663" name="Picture 207" descr="Z:\newtek\_backgrounds_1.02\Tim\powerpoint templates\101-120\crazy_coach\elements\coach_roll_call_hg_clr.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0" y="2428875"/>
            <a:ext cx="120015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9664" name="Picture 208" descr="Z:\newtek\_backgrounds_1.02\Tim\powerpoint templates\101-120\crazy_coach\elements\coach_scolding_football_player_hg_clr.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43750" y="0"/>
            <a:ext cx="2000250" cy="1885950"/>
          </a:xfrm>
          <a:prstGeom prst="rect">
            <a:avLst/>
          </a:prstGeom>
          <a:noFill/>
          <a:extLst>
            <a:ext uri="{909E8E84-426E-40dd-AFC4-6F175D3DCCD1}">
              <a14:hiddenFill xmlns:a14="http://schemas.microsoft.com/office/drawing/2010/main">
                <a:solidFill>
                  <a:srgbClr val="FFFFFF"/>
                </a:solidFill>
              </a14:hiddenFill>
            </a:ext>
          </a:extLst>
        </p:spPr>
      </p:pic>
      <p:pic>
        <p:nvPicPr>
          <p:cNvPr id="19665" name="Picture 209" descr="Z:\newtek\_backgrounds_1.02\Tim\powerpoint templates\101-120\crazy_coach\elements\coach_stomping_mad_hg_clr.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0"/>
            <a:ext cx="1228725"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9666" name="Picture 210" descr="Z:\newtek\_backgrounds_1.02\Tim\powerpoint templates\101-120\crazy_coach\elements\coach_sulking_on_bench_hg_clr.gi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52400" y="2428875"/>
            <a:ext cx="1554163" cy="2000250"/>
          </a:xfrm>
          <a:prstGeom prst="rect">
            <a:avLst/>
          </a:prstGeom>
          <a:noFill/>
          <a:extLst>
            <a:ext uri="{909E8E84-426E-40dd-AFC4-6F175D3DCCD1}">
              <a14:hiddenFill xmlns:a14="http://schemas.microsoft.com/office/drawing/2010/main">
                <a:solidFill>
                  <a:srgbClr val="FFFFFF"/>
                </a:solidFill>
              </a14:hiddenFill>
            </a:ext>
          </a:extLst>
        </p:spPr>
      </p:pic>
      <p:pic>
        <p:nvPicPr>
          <p:cNvPr id="19667" name="Picture 211" descr="Z:\newtek\_backgrounds_1.02\Tim\powerpoint templates\101-120\crazy_coach\elements\coach_with_football_hg_clr.gif"/>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152400"/>
            <a:ext cx="1109663" cy="2001838"/>
          </a:xfrm>
          <a:prstGeom prst="rect">
            <a:avLst/>
          </a:prstGeom>
          <a:noFill/>
          <a:extLst>
            <a:ext uri="{909E8E84-426E-40dd-AFC4-6F175D3DCCD1}">
              <a14:hiddenFill xmlns:a14="http://schemas.microsoft.com/office/drawing/2010/main">
                <a:solidFill>
                  <a:srgbClr val="FFFFFF"/>
                </a:solidFill>
              </a14:hiddenFill>
            </a:ext>
          </a:extLst>
        </p:spPr>
      </p:pic>
      <p:pic>
        <p:nvPicPr>
          <p:cNvPr id="19668" name="Picture 212" descr="Z:\newtek\_backgrounds_1.02\Tim\powerpoint templates\101-120\crazy_coach\elements\football_player_about_to_soak_coach_hg_clr.gif"/>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2514600" y="0"/>
            <a:ext cx="1709738" cy="2001838"/>
          </a:xfrm>
          <a:prstGeom prst="rect">
            <a:avLst/>
          </a:prstGeom>
          <a:noFill/>
          <a:extLst>
            <a:ext uri="{909E8E84-426E-40dd-AFC4-6F175D3DCCD1}">
              <a14:hiddenFill xmlns:a14="http://schemas.microsoft.com/office/drawing/2010/main">
                <a:solidFill>
                  <a:srgbClr val="FFFFFF"/>
                </a:solidFill>
              </a14:hiddenFill>
            </a:ext>
          </a:extLst>
        </p:spPr>
      </p:pic>
      <p:pic>
        <p:nvPicPr>
          <p:cNvPr id="19669" name="Picture 213" descr="Z:\newtek\_backgrounds_1.02\Tim\powerpoint templates\101-120\crazy_coach\elements\football_players_with_coach_hg_clr.gif"/>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52400" y="152400"/>
            <a:ext cx="2000250" cy="16748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57200"/>
            <a:ext cx="7543800" cy="533400"/>
          </a:xfrm>
        </p:spPr>
        <p:txBody>
          <a:bodyPr/>
          <a:lstStyle/>
          <a:p>
            <a:r>
              <a:rPr lang="en-US" dirty="0" smtClean="0"/>
              <a:t>You’ve Got This! </a:t>
            </a:r>
            <a:endParaRPr lang="en-US" dirty="0"/>
          </a:p>
        </p:txBody>
      </p:sp>
      <p:sp>
        <p:nvSpPr>
          <p:cNvPr id="47107" name="Rectangle 3"/>
          <p:cNvSpPr>
            <a:spLocks noGrp="1" noChangeArrowheads="1"/>
          </p:cNvSpPr>
          <p:nvPr>
            <p:ph type="body" idx="1"/>
          </p:nvPr>
        </p:nvSpPr>
        <p:spPr>
          <a:xfrm>
            <a:off x="1600200" y="990600"/>
            <a:ext cx="7721600" cy="5486400"/>
          </a:xfrm>
        </p:spPr>
        <p:txBody>
          <a:bodyPr/>
          <a:lstStyle/>
          <a:p>
            <a:pPr marL="0" indent="0"/>
            <a:endParaRPr lang="en-US" sz="3000" dirty="0" smtClean="0"/>
          </a:p>
          <a:p>
            <a:pPr marL="742950" indent="-742950">
              <a:buFont typeface="+mj-lt"/>
              <a:buAutoNum type="arabicPeriod"/>
            </a:pPr>
            <a:r>
              <a:rPr lang="en-US" sz="3000" dirty="0" smtClean="0"/>
              <a:t>“Eyeball” a partner across the room. </a:t>
            </a:r>
          </a:p>
          <a:p>
            <a:pPr marL="742950" indent="-742950">
              <a:buFont typeface="+mj-lt"/>
              <a:buAutoNum type="arabicPeriod"/>
            </a:pPr>
            <a:r>
              <a:rPr lang="en-US" sz="3000" dirty="0" smtClean="0"/>
              <a:t>When the music starts, go stand by   your partner.</a:t>
            </a:r>
          </a:p>
          <a:p>
            <a:pPr marL="742950" indent="-742950">
              <a:buFont typeface="+mj-lt"/>
              <a:buAutoNum type="arabicPeriod"/>
            </a:pPr>
            <a:r>
              <a:rPr lang="en-US" sz="3000" dirty="0" smtClean="0"/>
              <a:t>Decide who will be “</a:t>
            </a:r>
            <a:r>
              <a:rPr lang="en-US" sz="3000" dirty="0" err="1" smtClean="0"/>
              <a:t>W”onderful</a:t>
            </a:r>
            <a:r>
              <a:rPr lang="en-US" sz="3000" dirty="0" smtClean="0"/>
              <a:t> and  who will be “</a:t>
            </a:r>
            <a:r>
              <a:rPr lang="en-US" sz="3000" dirty="0" err="1" smtClean="0"/>
              <a:t>M”arvelous</a:t>
            </a:r>
            <a:r>
              <a:rPr lang="en-US" sz="3000" dirty="0" smtClean="0"/>
              <a:t>.</a:t>
            </a:r>
          </a:p>
          <a:p>
            <a:pPr marL="0" indent="0"/>
            <a:r>
              <a:rPr lang="en-US" sz="3000" dirty="0"/>
              <a:t>	</a:t>
            </a:r>
            <a:r>
              <a:rPr lang="en-US" sz="3000" dirty="0" smtClean="0"/>
              <a:t>					</a:t>
            </a:r>
            <a:r>
              <a:rPr lang="en-US" sz="2400" dirty="0" err="1" smtClean="0"/>
              <a:t>sp</a:t>
            </a: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59307" y="5448300"/>
            <a:ext cx="161624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5400377"/>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600200" y="457200"/>
            <a:ext cx="7543800" cy="533400"/>
          </a:xfrm>
        </p:spPr>
        <p:txBody>
          <a:bodyPr/>
          <a:lstStyle/>
          <a:p>
            <a:r>
              <a:rPr lang="en-US" dirty="0" smtClean="0"/>
              <a:t>You’ve Got This! </a:t>
            </a:r>
            <a:endParaRPr lang="en-US" dirty="0"/>
          </a:p>
        </p:txBody>
      </p:sp>
      <p:sp>
        <p:nvSpPr>
          <p:cNvPr id="47107" name="Rectangle 3"/>
          <p:cNvSpPr>
            <a:spLocks noGrp="1" noChangeArrowheads="1"/>
          </p:cNvSpPr>
          <p:nvPr>
            <p:ph type="body" idx="1"/>
          </p:nvPr>
        </p:nvSpPr>
        <p:spPr>
          <a:xfrm>
            <a:off x="1422400" y="1018314"/>
            <a:ext cx="7721600" cy="5486400"/>
          </a:xfrm>
        </p:spPr>
        <p:txBody>
          <a:bodyPr/>
          <a:lstStyle/>
          <a:p>
            <a:pPr marL="0" indent="0"/>
            <a:endParaRPr lang="en-US" sz="3000" dirty="0" smtClean="0"/>
          </a:p>
          <a:p>
            <a:pPr marL="0" indent="0"/>
            <a:r>
              <a:rPr lang="en-US" sz="3000" dirty="0"/>
              <a:t>4</a:t>
            </a:r>
            <a:r>
              <a:rPr lang="en-US" sz="3000" dirty="0" smtClean="0"/>
              <a:t>.	 </a:t>
            </a:r>
            <a:r>
              <a:rPr lang="en-US" sz="3000" dirty="0"/>
              <a:t>W=Tell a story when you felt totally </a:t>
            </a:r>
            <a:r>
              <a:rPr lang="en-US" sz="3000" dirty="0" smtClean="0"/>
              <a:t>	supported </a:t>
            </a:r>
            <a:r>
              <a:rPr lang="en-US" sz="3000" dirty="0"/>
              <a:t>by an individual in your life. </a:t>
            </a:r>
            <a:r>
              <a:rPr lang="en-US" sz="3000" dirty="0" smtClean="0"/>
              <a:t>	Who </a:t>
            </a:r>
            <a:r>
              <a:rPr lang="en-US" sz="3000" dirty="0"/>
              <a:t>told you “You’ve Got This! </a:t>
            </a:r>
          </a:p>
          <a:p>
            <a:pPr marL="514350" indent="-514350">
              <a:buAutoNum type="arabicPeriod" startAt="5"/>
            </a:pPr>
            <a:r>
              <a:rPr lang="en-US" sz="3000" dirty="0" smtClean="0"/>
              <a:t>M</a:t>
            </a:r>
            <a:r>
              <a:rPr lang="en-US" sz="3000" dirty="0"/>
              <a:t>= Listen ONLY- do not provide 	any verbal or non-v feedback. You         	cannot nod, smile, “uh-huh”, etc. </a:t>
            </a:r>
            <a:endParaRPr lang="en-US" sz="3000" dirty="0" smtClean="0"/>
          </a:p>
          <a:p>
            <a:pPr marL="0" indent="0"/>
            <a:r>
              <a:rPr lang="en-US" sz="3000" dirty="0"/>
              <a:t> </a:t>
            </a:r>
            <a:endParaRPr lang="en-US" sz="3000" dirty="0" smtClean="0"/>
          </a:p>
          <a:p>
            <a:pPr marL="0" indent="0"/>
            <a:r>
              <a:rPr lang="en-US" sz="3000" dirty="0" smtClean="0"/>
              <a:t>QUESTIONS?   W’s: tell your story in 4 min. </a:t>
            </a:r>
            <a:endParaRPr lang="en-US" sz="3000" dirty="0"/>
          </a:p>
          <a:p>
            <a:pPr marL="0" indent="0"/>
            <a:r>
              <a:rPr lang="en-US" sz="3000" dirty="0" smtClean="0"/>
              <a:t>			BEGIN</a:t>
            </a:r>
            <a:endParaRPr lang="en-US" sz="3000" dirty="0"/>
          </a:p>
          <a:p>
            <a:pPr marL="0" indent="0"/>
            <a:r>
              <a:rPr lang="en-US" sz="3000" dirty="0"/>
              <a:t>	</a:t>
            </a:r>
            <a:r>
              <a:rPr lang="en-US" sz="3000" dirty="0" smtClean="0"/>
              <a:t>					</a:t>
            </a:r>
            <a:r>
              <a:rPr lang="en-US" sz="2400" dirty="0" err="1" smtClean="0"/>
              <a:t>sp</a:t>
            </a: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7754" y="5518150"/>
            <a:ext cx="122889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999675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You’ve Got This! -con’t.</a:t>
            </a:r>
            <a:endParaRPr lang="en-US" dirty="0"/>
          </a:p>
        </p:txBody>
      </p:sp>
      <p:sp>
        <p:nvSpPr>
          <p:cNvPr id="47107" name="Rectangle 3"/>
          <p:cNvSpPr>
            <a:spLocks noGrp="1" noChangeArrowheads="1"/>
          </p:cNvSpPr>
          <p:nvPr>
            <p:ph type="body" idx="1"/>
          </p:nvPr>
        </p:nvSpPr>
        <p:spPr/>
        <p:txBody>
          <a:bodyPr/>
          <a:lstStyle/>
          <a:p>
            <a:pPr marL="0" indent="0"/>
            <a:r>
              <a:rPr lang="en-US" sz="3000" dirty="0" smtClean="0"/>
              <a:t>6.	</a:t>
            </a:r>
            <a:r>
              <a:rPr lang="en-US" sz="3000" dirty="0"/>
              <a:t>S</a:t>
            </a:r>
            <a:r>
              <a:rPr lang="en-US" sz="3000" dirty="0" smtClean="0"/>
              <a:t>witch roles </a:t>
            </a:r>
            <a:r>
              <a:rPr lang="en-US" sz="3000" dirty="0"/>
              <a:t>this </a:t>
            </a:r>
            <a:r>
              <a:rPr lang="en-US" sz="3000" dirty="0" smtClean="0"/>
              <a:t>time so </a:t>
            </a:r>
            <a:r>
              <a:rPr lang="en-US" sz="3000" dirty="0"/>
              <a:t>“Marvelous</a:t>
            </a:r>
            <a:r>
              <a:rPr lang="en-US" sz="3000" dirty="0" smtClean="0"/>
              <a:t>” 	tells the </a:t>
            </a:r>
            <a:r>
              <a:rPr lang="en-US" sz="3000" dirty="0"/>
              <a:t>story </a:t>
            </a:r>
            <a:r>
              <a:rPr lang="en-US" sz="3000" dirty="0" smtClean="0"/>
              <a:t>when </a:t>
            </a:r>
            <a:r>
              <a:rPr lang="en-US" sz="3000" dirty="0"/>
              <a:t>s/he truly felt </a:t>
            </a:r>
            <a:r>
              <a:rPr lang="en-US" sz="3000" dirty="0" smtClean="0"/>
              <a:t>	“</a:t>
            </a:r>
            <a:r>
              <a:rPr lang="en-US" sz="3000" dirty="0"/>
              <a:t>championed” by </a:t>
            </a:r>
            <a:r>
              <a:rPr lang="en-US" sz="3000" dirty="0" smtClean="0"/>
              <a:t>someone</a:t>
            </a:r>
            <a:r>
              <a:rPr lang="en-US" sz="3000" dirty="0"/>
              <a:t>.</a:t>
            </a:r>
          </a:p>
          <a:p>
            <a:pPr marL="742950" indent="-742950">
              <a:buFont typeface="+mj-lt"/>
              <a:buAutoNum type="arabicPeriod" startAt="7"/>
            </a:pPr>
            <a:r>
              <a:rPr lang="en-US" sz="3000" dirty="0"/>
              <a:t>“Wonderful” will </a:t>
            </a:r>
            <a:r>
              <a:rPr lang="en-US" sz="3000" dirty="0" smtClean="0"/>
              <a:t>listen carefully, and </a:t>
            </a:r>
            <a:r>
              <a:rPr lang="en-US" sz="3000" u="sng" dirty="0" smtClean="0"/>
              <a:t>may provide non-verbal </a:t>
            </a:r>
            <a:r>
              <a:rPr lang="en-US" sz="3000" dirty="0" smtClean="0"/>
              <a:t>feedback only.</a:t>
            </a:r>
            <a:r>
              <a:rPr lang="en-US" sz="3200" dirty="0" smtClean="0"/>
              <a:t>			</a:t>
            </a:r>
            <a:r>
              <a:rPr lang="en-US" sz="3200" dirty="0"/>
              <a:t> </a:t>
            </a:r>
            <a:r>
              <a:rPr lang="en-US" sz="3200" dirty="0" smtClean="0"/>
              <a:t>        	</a:t>
            </a:r>
            <a:r>
              <a:rPr lang="en-US" sz="2400" dirty="0" err="1"/>
              <a:t>sp</a:t>
            </a:r>
            <a:endParaRPr lang="en-US" sz="2400" dirty="0"/>
          </a:p>
          <a:p>
            <a:pPr marL="0" indent="0"/>
            <a:endParaRPr lang="en-US" sz="3200" dirty="0" smtClean="0"/>
          </a:p>
          <a:p>
            <a:pPr marL="0" indent="0"/>
            <a:r>
              <a:rPr lang="en-US" sz="3200" dirty="0"/>
              <a:t>	</a:t>
            </a:r>
            <a:r>
              <a:rPr lang="en-US" sz="3200" dirty="0" smtClean="0"/>
              <a:t> M’s</a:t>
            </a:r>
            <a:r>
              <a:rPr lang="en-US" sz="3200" dirty="0"/>
              <a:t>: tell your story in 4 minutes. </a:t>
            </a:r>
            <a:endParaRPr lang="en-US" sz="3200" dirty="0" smtClean="0"/>
          </a:p>
          <a:p>
            <a:pPr marL="0" indent="0"/>
            <a:r>
              <a:rPr lang="en-US" sz="3200" dirty="0"/>
              <a:t>	</a:t>
            </a:r>
            <a:r>
              <a:rPr lang="en-US" sz="3200" dirty="0" smtClean="0"/>
              <a:t>		BEGIN</a:t>
            </a:r>
            <a:endParaRPr lang="en-US" sz="3200" dirty="0"/>
          </a:p>
          <a:p>
            <a:pPr marL="0" indent="0"/>
            <a:endParaRPr lang="en-US" sz="3200" dirty="0" smtClean="0"/>
          </a:p>
          <a:p>
            <a:pPr algn="r"/>
            <a:endParaRPr lang="en-US" sz="2400" dirty="0" smtClean="0"/>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527754" y="5518150"/>
            <a:ext cx="122889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535910"/>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You’ve Got This! -</a:t>
            </a:r>
            <a:r>
              <a:rPr lang="en-US" dirty="0" err="1" smtClean="0"/>
              <a:t>con’t</a:t>
            </a:r>
            <a:r>
              <a:rPr lang="en-US" dirty="0" smtClean="0"/>
              <a:t>.</a:t>
            </a:r>
            <a:endParaRPr lang="en-US" dirty="0"/>
          </a:p>
        </p:txBody>
      </p:sp>
      <p:sp>
        <p:nvSpPr>
          <p:cNvPr id="47107" name="Rectangle 3"/>
          <p:cNvSpPr>
            <a:spLocks noGrp="1" noChangeArrowheads="1"/>
          </p:cNvSpPr>
          <p:nvPr>
            <p:ph type="body" idx="1"/>
          </p:nvPr>
        </p:nvSpPr>
        <p:spPr/>
        <p:txBody>
          <a:bodyPr/>
          <a:lstStyle/>
          <a:p>
            <a:pPr marL="0" indent="0" algn="ctr"/>
            <a:endParaRPr lang="en-US" sz="3200" dirty="0" smtClean="0"/>
          </a:p>
          <a:p>
            <a:pPr marL="0" indent="0" algn="ctr"/>
            <a:endParaRPr lang="en-US" sz="3200" dirty="0"/>
          </a:p>
          <a:p>
            <a:pPr marL="0" indent="0" algn="ctr"/>
            <a:r>
              <a:rPr lang="en-US" sz="3200" dirty="0" smtClean="0"/>
              <a:t> After both have shared and listened,   discuss your experience using the following prompts…</a:t>
            </a:r>
            <a:endParaRPr lang="en-US" sz="3600" dirty="0"/>
          </a:p>
          <a:p>
            <a:pPr algn="r"/>
            <a:endParaRPr lang="en-US" sz="2400" dirty="0" smtClean="0"/>
          </a:p>
          <a:p>
            <a:pPr algn="r"/>
            <a:endParaRPr lang="en-US" sz="2400" dirty="0"/>
          </a:p>
          <a:p>
            <a:pPr algn="r"/>
            <a:endParaRPr lang="en-US" sz="2400" dirty="0" smtClean="0"/>
          </a:p>
          <a:p>
            <a:pPr algn="r"/>
            <a:endParaRPr lang="en-US" sz="2400" dirty="0"/>
          </a:p>
          <a:p>
            <a:pPr algn="r"/>
            <a:endParaRPr lang="en-US" sz="2400" dirty="0" smtClean="0"/>
          </a:p>
          <a:p>
            <a:pPr algn="r"/>
            <a:r>
              <a:rPr lang="en-US" sz="2400" dirty="0" err="1" smtClean="0"/>
              <a:t>sp</a:t>
            </a:r>
            <a:r>
              <a:rPr lang="en-US" sz="2400" dirty="0" smtClean="0"/>
              <a:t>/sg4</a:t>
            </a:r>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86650" y="5245100"/>
            <a:ext cx="1228896" cy="1028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350368"/>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dirty="0" smtClean="0"/>
              <a:t>You’ve Got This Debrief</a:t>
            </a:r>
            <a:endParaRPr lang="en-US" dirty="0"/>
          </a:p>
        </p:txBody>
      </p:sp>
      <p:sp>
        <p:nvSpPr>
          <p:cNvPr id="47107" name="Rectangle 3"/>
          <p:cNvSpPr>
            <a:spLocks noGrp="1" noChangeArrowheads="1"/>
          </p:cNvSpPr>
          <p:nvPr>
            <p:ph type="body" idx="1"/>
          </p:nvPr>
        </p:nvSpPr>
        <p:spPr/>
        <p:txBody>
          <a:bodyPr/>
          <a:lstStyle/>
          <a:p>
            <a:pPr marL="0" indent="0"/>
            <a:r>
              <a:rPr lang="en-US" sz="3000" dirty="0" smtClean="0">
                <a:cs typeface="Times New Roman"/>
              </a:rPr>
              <a:t>Discuss the following after each partner has shared:</a:t>
            </a:r>
            <a:endParaRPr lang="en-US" sz="3000" dirty="0">
              <a:cs typeface="Times New Roman"/>
            </a:endParaRPr>
          </a:p>
          <a:p>
            <a:pPr marL="457200" indent="-457200">
              <a:buAutoNum type="arabicPeriod"/>
            </a:pPr>
            <a:r>
              <a:rPr lang="en-US" sz="2800" dirty="0" smtClean="0">
                <a:cs typeface="Times New Roman"/>
              </a:rPr>
              <a:t>How did it feel to tell your story?</a:t>
            </a:r>
          </a:p>
          <a:p>
            <a:pPr marL="457200" indent="-457200">
              <a:buAutoNum type="arabicPeriod"/>
            </a:pPr>
            <a:r>
              <a:rPr lang="en-US" sz="2800" dirty="0" smtClean="0">
                <a:cs typeface="Times New Roman"/>
              </a:rPr>
              <a:t>Were you totally committed to listening to your partner? </a:t>
            </a:r>
          </a:p>
          <a:p>
            <a:pPr marL="457200" indent="-457200">
              <a:buAutoNum type="arabicPeriod"/>
            </a:pPr>
            <a:r>
              <a:rPr lang="en-US" sz="2800" dirty="0" smtClean="0">
                <a:cs typeface="Times New Roman"/>
              </a:rPr>
              <a:t>Score your “listening performance” as 1=poor  :::  3= good  :::  5= excellent </a:t>
            </a:r>
          </a:p>
          <a:p>
            <a:pPr marL="457200" indent="-457200">
              <a:buAutoNum type="arabicPeriod"/>
            </a:pPr>
            <a:r>
              <a:rPr lang="en-US" sz="2800" dirty="0" smtClean="0">
                <a:cs typeface="Times New Roman"/>
              </a:rPr>
              <a:t>How did it feel to be speak without receiving any feedback – v or non-v?</a:t>
            </a:r>
          </a:p>
          <a:p>
            <a:pPr marL="457200" indent="-457200">
              <a:buAutoNum type="arabicPeriod"/>
            </a:pPr>
            <a:r>
              <a:rPr lang="en-US" sz="2800" dirty="0" smtClean="0">
                <a:cs typeface="Times New Roman"/>
              </a:rPr>
              <a:t>Check your energy level-is it different?</a:t>
            </a:r>
          </a:p>
          <a:p>
            <a:pPr marL="0" indent="0"/>
            <a:r>
              <a:rPr lang="en-US" sz="2400" dirty="0" smtClean="0">
                <a:cs typeface="Times New Roman"/>
              </a:rPr>
              <a:t>        </a:t>
            </a:r>
            <a:r>
              <a:rPr lang="en-US" dirty="0" smtClean="0">
                <a:cs typeface="Times New Roman"/>
              </a:rPr>
              <a:t>When your group is finished, return to your table</a:t>
            </a:r>
          </a:p>
          <a:p>
            <a:pPr marL="0" indent="0"/>
            <a:r>
              <a:rPr lang="en-US" sz="2400" dirty="0">
                <a:cs typeface="Times New Roman"/>
              </a:rPr>
              <a:t>	</a:t>
            </a:r>
            <a:r>
              <a:rPr lang="en-US" sz="2400" dirty="0" smtClean="0">
                <a:cs typeface="Times New Roman"/>
              </a:rPr>
              <a:t>					    </a:t>
            </a:r>
            <a:r>
              <a:rPr lang="en-US" dirty="0" err="1" smtClean="0"/>
              <a:t>tt</a:t>
            </a:r>
            <a:r>
              <a:rPr lang="en-US" dirty="0" smtClean="0"/>
              <a:t>/so</a:t>
            </a:r>
          </a:p>
        </p:txBody>
      </p:sp>
      <p:pic>
        <p:nvPicPr>
          <p:cNvPr id="47115" name="Picture 11" descr="Z:\newtek\_backgrounds_1.02\Tim\powerpoint templates\101-120\crazy_coach\elements\football_players_with_coach_hg_clr.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47941" y="5867359"/>
            <a:ext cx="745784" cy="624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037284"/>
      </p:ext>
    </p:extLst>
  </p:cSld>
  <p:clrMapOvr>
    <a:masterClrMapping/>
  </p:clrMapOvr>
  <p:transition xmlns:p14="http://schemas.microsoft.com/office/powerpoint/2010/main">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crazy_coach">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Black"/>
        <a:ea typeface="ＭＳ Ｐゴシック"/>
        <a:cs typeface=""/>
      </a:majorFont>
      <a:minorFont>
        <a:latin typeface="Franklin Gothic Demi Cond"/>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crazy_coach.pot</Template>
  <TotalTime>5648</TotalTime>
  <Words>2728</Words>
  <Application>Microsoft Macintosh PowerPoint</Application>
  <PresentationFormat>On-screen Show (4:3)</PresentationFormat>
  <Paragraphs>424</Paragraphs>
  <Slides>46</Slides>
  <Notes>44</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crazy_coach</vt:lpstr>
      <vt:lpstr>You’ve Got This- Coaching Your Staff from Good to Great </vt:lpstr>
      <vt:lpstr>Session Description:</vt:lpstr>
      <vt:lpstr>Assess your knowledge level:</vt:lpstr>
      <vt:lpstr>Today’s Learning Intentions</vt:lpstr>
      <vt:lpstr>You’ve Got This! </vt:lpstr>
      <vt:lpstr>You’ve Got This! </vt:lpstr>
      <vt:lpstr>You’ve Got This! -con’t.</vt:lpstr>
      <vt:lpstr>You’ve Got This! -con’t.</vt:lpstr>
      <vt:lpstr>You’ve Got This Debrief</vt:lpstr>
      <vt:lpstr>5 Domains of Experiences in the Brain</vt:lpstr>
      <vt:lpstr>Let’s learn about        S.C.A.R.F. </vt:lpstr>
      <vt:lpstr>Let’s learn more about S.C.A.R.F. </vt:lpstr>
      <vt:lpstr>STATUS</vt:lpstr>
      <vt:lpstr>CERTAINTY</vt:lpstr>
      <vt:lpstr>AUTONOMY</vt:lpstr>
      <vt:lpstr>RELATEDNESS</vt:lpstr>
      <vt:lpstr>FAIRNESS</vt:lpstr>
      <vt:lpstr>Why SCARF?</vt:lpstr>
      <vt:lpstr>Why SCARF?</vt:lpstr>
      <vt:lpstr>Why SCARF?</vt:lpstr>
      <vt:lpstr>The Social Brain</vt:lpstr>
      <vt:lpstr>What is Neuroleadership?</vt:lpstr>
      <vt:lpstr>Neuroleadership</vt:lpstr>
      <vt:lpstr>Leaders That Coach Staff</vt:lpstr>
      <vt:lpstr>Creating a Coaching Relationship</vt:lpstr>
      <vt:lpstr>Powerful Conversation Tools</vt:lpstr>
      <vt:lpstr>Committed Listening</vt:lpstr>
      <vt:lpstr>Body Language and Nonverbal Cues</vt:lpstr>
      <vt:lpstr>Value Silence</vt:lpstr>
      <vt:lpstr>Listen without obligation to act</vt:lpstr>
      <vt:lpstr>Unproductive Patterns of Listening</vt:lpstr>
      <vt:lpstr>Committed Listening</vt:lpstr>
      <vt:lpstr>Asking Powerful Questions</vt:lpstr>
      <vt:lpstr>Asking Powerful Questions</vt:lpstr>
      <vt:lpstr>Intentional Language</vt:lpstr>
      <vt:lpstr>Ladder of Intentional Speech Patterns</vt:lpstr>
      <vt:lpstr>Powerful Coaching Conversations</vt:lpstr>
      <vt:lpstr>Powerful Coaching Conversations</vt:lpstr>
      <vt:lpstr>Powerful Coaching Conversations</vt:lpstr>
      <vt:lpstr>Powerful Coaching Conversations</vt:lpstr>
      <vt:lpstr>Creating a Coaching Relationship</vt:lpstr>
      <vt:lpstr>Today’s Learning Intentions</vt:lpstr>
      <vt:lpstr>Putting It Altogether…</vt:lpstr>
      <vt:lpstr>Want More????</vt:lpstr>
      <vt:lpstr>PowerPoint Presentation</vt:lpstr>
      <vt:lpstr>Elements</vt:lpstr>
    </vt:vector>
  </TitlesOfParts>
  <Company>Eclipsed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CRAZY COACH</dc:title>
  <dc:creator>Eclipse</dc:creator>
  <cp:lastModifiedBy>HCS HCS</cp:lastModifiedBy>
  <cp:revision>117</cp:revision>
  <cp:lastPrinted>2014-02-04T16:16:27Z</cp:lastPrinted>
  <dcterms:created xsi:type="dcterms:W3CDTF">2003-02-20T23:48:55Z</dcterms:created>
  <dcterms:modified xsi:type="dcterms:W3CDTF">2016-05-25T16:19:47Z</dcterms:modified>
</cp:coreProperties>
</file>