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handoutMasterIdLst>
    <p:handoutMasterId r:id="rId31"/>
  </p:handoutMasterIdLst>
  <p:sldIdLst>
    <p:sldId id="410" r:id="rId3"/>
    <p:sldId id="656" r:id="rId4"/>
    <p:sldId id="659" r:id="rId5"/>
    <p:sldId id="651" r:id="rId6"/>
    <p:sldId id="642" r:id="rId7"/>
    <p:sldId id="643" r:id="rId8"/>
    <p:sldId id="644" r:id="rId9"/>
    <p:sldId id="645" r:id="rId10"/>
    <p:sldId id="646" r:id="rId11"/>
    <p:sldId id="647" r:id="rId12"/>
    <p:sldId id="648" r:id="rId13"/>
    <p:sldId id="666" r:id="rId14"/>
    <p:sldId id="667" r:id="rId15"/>
    <p:sldId id="668" r:id="rId16"/>
    <p:sldId id="669" r:id="rId17"/>
    <p:sldId id="664" r:id="rId18"/>
    <p:sldId id="665" r:id="rId19"/>
    <p:sldId id="670" r:id="rId20"/>
    <p:sldId id="649" r:id="rId21"/>
    <p:sldId id="652" r:id="rId22"/>
    <p:sldId id="655" r:id="rId23"/>
    <p:sldId id="650" r:id="rId24"/>
    <p:sldId id="660" r:id="rId25"/>
    <p:sldId id="661" r:id="rId26"/>
    <p:sldId id="662" r:id="rId27"/>
    <p:sldId id="663" r:id="rId28"/>
    <p:sldId id="500"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9041"/>
    <a:srgbClr val="A2CE52"/>
    <a:srgbClr val="9BB868"/>
    <a:srgbClr val="FFFA25"/>
    <a:srgbClr val="E4B43C"/>
    <a:srgbClr val="D4C38F"/>
    <a:srgbClr val="FFFC04"/>
    <a:srgbClr val="922C66"/>
    <a:srgbClr val="8EC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8222" autoAdjust="0"/>
  </p:normalViewPr>
  <p:slideViewPr>
    <p:cSldViewPr>
      <p:cViewPr varScale="1">
        <p:scale>
          <a:sx n="54" d="100"/>
          <a:sy n="54" d="100"/>
        </p:scale>
        <p:origin x="17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248"/>
    </p:cViewPr>
  </p:sorterViewPr>
  <p:notesViewPr>
    <p:cSldViewPr>
      <p:cViewPr varScale="1">
        <p:scale>
          <a:sx n="53" d="100"/>
          <a:sy n="53" d="100"/>
        </p:scale>
        <p:origin x="-2610"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3550"/>
          </a:xfrm>
          <a:prstGeom prst="rect">
            <a:avLst/>
          </a:prstGeom>
        </p:spPr>
        <p:txBody>
          <a:bodyPr vert="horz" lIns="93172" tIns="46586" rIns="93172" bIns="46586" rtlCol="0"/>
          <a:lstStyle>
            <a:lvl1pPr algn="l" fontAlgn="auto">
              <a:spcBef>
                <a:spcPts val="0"/>
              </a:spcBef>
              <a:spcAft>
                <a:spcPts val="0"/>
              </a:spcAft>
              <a:defRPr sz="1300">
                <a:latin typeface="+mn-lt"/>
              </a:defRPr>
            </a:lvl1pPr>
          </a:lstStyle>
          <a:p>
            <a:pPr>
              <a:defRPr/>
            </a:pPr>
            <a:r>
              <a:rPr lang="en-US" smtClean="0"/>
              <a:t>Fostering Vibrant Schools</a:t>
            </a:r>
            <a:endParaRPr lang="en-US"/>
          </a:p>
        </p:txBody>
      </p:sp>
      <p:sp>
        <p:nvSpPr>
          <p:cNvPr id="3" name="Date Placeholder 2"/>
          <p:cNvSpPr>
            <a:spLocks noGrp="1"/>
          </p:cNvSpPr>
          <p:nvPr>
            <p:ph type="dt" sz="quarter" idx="1"/>
          </p:nvPr>
        </p:nvSpPr>
        <p:spPr>
          <a:xfrm>
            <a:off x="3884027" y="0"/>
            <a:ext cx="2972421" cy="463550"/>
          </a:xfrm>
          <a:prstGeom prst="rect">
            <a:avLst/>
          </a:prstGeom>
        </p:spPr>
        <p:txBody>
          <a:bodyPr vert="horz" lIns="93172" tIns="46586" rIns="93172" bIns="46586" rtlCol="0"/>
          <a:lstStyle>
            <a:lvl1pPr algn="r" fontAlgn="auto">
              <a:spcBef>
                <a:spcPts val="0"/>
              </a:spcBef>
              <a:spcAft>
                <a:spcPts val="0"/>
              </a:spcAft>
              <a:defRPr sz="1300">
                <a:latin typeface="+mn-lt"/>
              </a:defRPr>
            </a:lvl1pPr>
          </a:lstStyle>
          <a:p>
            <a:pPr>
              <a:defRPr/>
            </a:pPr>
            <a:fld id="{10229F76-9F19-4AF7-BCBB-348F9B0D16A4}" type="datetimeFigureOut">
              <a:rPr lang="en-US"/>
              <a:pPr>
                <a:defRPr/>
              </a:pPr>
              <a:t>3/18/2015</a:t>
            </a:fld>
            <a:endParaRPr lang="en-US"/>
          </a:p>
        </p:txBody>
      </p:sp>
      <p:sp>
        <p:nvSpPr>
          <p:cNvPr id="5" name="Slide Number Placeholder 4"/>
          <p:cNvSpPr>
            <a:spLocks noGrp="1"/>
          </p:cNvSpPr>
          <p:nvPr>
            <p:ph type="sldNum" sz="quarter" idx="3"/>
          </p:nvPr>
        </p:nvSpPr>
        <p:spPr>
          <a:xfrm>
            <a:off x="6247676" y="8831263"/>
            <a:ext cx="608772" cy="463550"/>
          </a:xfrm>
          <a:prstGeom prst="rect">
            <a:avLst/>
          </a:prstGeom>
        </p:spPr>
        <p:txBody>
          <a:bodyPr vert="horz" lIns="93172" tIns="46586" rIns="93172" bIns="46586" rtlCol="0" anchor="b"/>
          <a:lstStyle>
            <a:lvl1pPr algn="r" fontAlgn="auto">
              <a:spcBef>
                <a:spcPts val="0"/>
              </a:spcBef>
              <a:spcAft>
                <a:spcPts val="0"/>
              </a:spcAft>
              <a:defRPr sz="1300">
                <a:latin typeface="+mn-lt"/>
              </a:defRPr>
            </a:lvl1pPr>
          </a:lstStyle>
          <a:p>
            <a:pPr>
              <a:defRPr/>
            </a:pPr>
            <a:fld id="{C71F7479-3547-4DB0-9E79-F5CEB203B690}" type="slidenum">
              <a:rPr lang="en-US"/>
              <a:pPr>
                <a:defRPr/>
              </a:pPr>
              <a:t>‹#›</a:t>
            </a:fld>
            <a:endParaRPr lang="en-US"/>
          </a:p>
        </p:txBody>
      </p:sp>
      <p:sp>
        <p:nvSpPr>
          <p:cNvPr id="6" name="Footer Placeholder 3"/>
          <p:cNvSpPr>
            <a:spLocks noGrp="1"/>
          </p:cNvSpPr>
          <p:nvPr>
            <p:ph type="ftr" sz="quarter" idx="2"/>
          </p:nvPr>
        </p:nvSpPr>
        <p:spPr>
          <a:xfrm>
            <a:off x="0" y="8831263"/>
            <a:ext cx="6247676" cy="463550"/>
          </a:xfrm>
          <a:prstGeom prst="rect">
            <a:avLst/>
          </a:prstGeom>
        </p:spPr>
        <p:txBody>
          <a:bodyPr vert="horz" lIns="93172" tIns="46586" rIns="93172" bIns="46586" rtlCol="0" anchor="b"/>
          <a:lstStyle>
            <a:lvl1pPr algn="l" fontAlgn="auto">
              <a:spcBef>
                <a:spcPts val="0"/>
              </a:spcBef>
              <a:spcAft>
                <a:spcPts val="0"/>
              </a:spcAft>
              <a:defRPr sz="1300">
                <a:latin typeface="+mn-lt"/>
              </a:defRPr>
            </a:lvl1pPr>
          </a:lstStyle>
          <a:p>
            <a:pPr>
              <a:defRPr/>
            </a:pPr>
            <a:r>
              <a:rPr lang="en-US"/>
              <a:t>©2012• Bob &amp; Megan Tschannen-Moran • Center for School Transformation </a:t>
            </a:r>
          </a:p>
          <a:p>
            <a:pPr>
              <a:defRPr/>
            </a:pPr>
            <a:r>
              <a:rPr lang="en-US"/>
              <a:t>www.schooltransformation.com • info@schooltransformation.com </a:t>
            </a:r>
          </a:p>
        </p:txBody>
      </p:sp>
    </p:spTree>
    <p:extLst>
      <p:ext uri="{BB962C8B-B14F-4D97-AF65-F5344CB8AC3E}">
        <p14:creationId xmlns:p14="http://schemas.microsoft.com/office/powerpoint/2010/main" val="11422403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3550"/>
          </a:xfrm>
          <a:prstGeom prst="rect">
            <a:avLst/>
          </a:prstGeom>
        </p:spPr>
        <p:txBody>
          <a:bodyPr vert="horz" lIns="93172" tIns="46586" rIns="93172" bIns="46586" rtlCol="0"/>
          <a:lstStyle>
            <a:lvl1pPr algn="l" fontAlgn="auto">
              <a:spcBef>
                <a:spcPts val="0"/>
              </a:spcBef>
              <a:spcAft>
                <a:spcPts val="0"/>
              </a:spcAft>
              <a:defRPr sz="1300">
                <a:latin typeface="+mn-lt"/>
              </a:defRPr>
            </a:lvl1pPr>
          </a:lstStyle>
          <a:p>
            <a:pPr>
              <a:defRPr/>
            </a:pPr>
            <a:r>
              <a:rPr lang="en-US" smtClean="0"/>
              <a:t>Fostering Vibrant Schools</a:t>
            </a:r>
            <a:endParaRPr lang="en-US"/>
          </a:p>
        </p:txBody>
      </p:sp>
      <p:sp>
        <p:nvSpPr>
          <p:cNvPr id="3" name="Date Placeholder 2"/>
          <p:cNvSpPr>
            <a:spLocks noGrp="1"/>
          </p:cNvSpPr>
          <p:nvPr>
            <p:ph type="dt" idx="1"/>
          </p:nvPr>
        </p:nvSpPr>
        <p:spPr>
          <a:xfrm>
            <a:off x="3884027" y="0"/>
            <a:ext cx="2972421" cy="463550"/>
          </a:xfrm>
          <a:prstGeom prst="rect">
            <a:avLst/>
          </a:prstGeom>
        </p:spPr>
        <p:txBody>
          <a:bodyPr vert="horz" lIns="93172" tIns="46586" rIns="93172" bIns="46586" rtlCol="0"/>
          <a:lstStyle>
            <a:lvl1pPr algn="r" fontAlgn="auto">
              <a:spcBef>
                <a:spcPts val="0"/>
              </a:spcBef>
              <a:spcAft>
                <a:spcPts val="0"/>
              </a:spcAft>
              <a:defRPr sz="1300">
                <a:latin typeface="+mn-lt"/>
              </a:defRPr>
            </a:lvl1pPr>
          </a:lstStyle>
          <a:p>
            <a:pPr>
              <a:defRPr/>
            </a:pPr>
            <a:fld id="{70BA0326-8873-4B69-A066-6D51FE6A72BE}" type="datetimeFigureOut">
              <a:rPr lang="en-US"/>
              <a:pPr>
                <a:defRPr/>
              </a:pPr>
              <a:t>3/18/2015</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686421" y="4416426"/>
            <a:ext cx="5485158" cy="4181475"/>
          </a:xfrm>
          <a:prstGeom prst="rect">
            <a:avLst/>
          </a:prstGeom>
        </p:spPr>
        <p:txBody>
          <a:bodyPr vert="horz" lIns="93172" tIns="46586" rIns="93172"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1263"/>
            <a:ext cx="2972421" cy="463550"/>
          </a:xfrm>
          <a:prstGeom prst="rect">
            <a:avLst/>
          </a:prstGeom>
        </p:spPr>
        <p:txBody>
          <a:bodyPr vert="horz" lIns="93172" tIns="46586" rIns="93172" bIns="46586"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884027" y="8831263"/>
            <a:ext cx="2972421" cy="463550"/>
          </a:xfrm>
          <a:prstGeom prst="rect">
            <a:avLst/>
          </a:prstGeom>
        </p:spPr>
        <p:txBody>
          <a:bodyPr vert="horz" lIns="93172" tIns="46586" rIns="93172" bIns="46586" rtlCol="0" anchor="b"/>
          <a:lstStyle>
            <a:lvl1pPr algn="r" fontAlgn="auto">
              <a:spcBef>
                <a:spcPts val="0"/>
              </a:spcBef>
              <a:spcAft>
                <a:spcPts val="0"/>
              </a:spcAft>
              <a:defRPr sz="1300">
                <a:latin typeface="+mn-lt"/>
              </a:defRPr>
            </a:lvl1pPr>
          </a:lstStyle>
          <a:p>
            <a:pPr>
              <a:defRPr/>
            </a:pPr>
            <a:fld id="{949C964D-2994-463E-B98C-383635F2B643}" type="slidenum">
              <a:rPr lang="en-US"/>
              <a:pPr>
                <a:defRPr/>
              </a:pPr>
              <a:t>‹#›</a:t>
            </a:fld>
            <a:endParaRPr lang="en-US"/>
          </a:p>
        </p:txBody>
      </p:sp>
    </p:spTree>
    <p:extLst>
      <p:ext uri="{BB962C8B-B14F-4D97-AF65-F5344CB8AC3E}">
        <p14:creationId xmlns:p14="http://schemas.microsoft.com/office/powerpoint/2010/main" val="353391173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949C964D-2994-463E-B98C-383635F2B643}" type="slidenum">
              <a:rPr lang="en-US" smtClean="0"/>
              <a:pPr>
                <a:defRPr/>
              </a:pPr>
              <a:t>1</a:t>
            </a:fld>
            <a:endParaRPr lang="en-US"/>
          </a:p>
        </p:txBody>
      </p:sp>
      <p:sp>
        <p:nvSpPr>
          <p:cNvPr id="5" name="Header Placeholder 4"/>
          <p:cNvSpPr>
            <a:spLocks noGrp="1"/>
          </p:cNvSpPr>
          <p:nvPr>
            <p:ph type="hdr" sz="quarter" idx="11"/>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87991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Positive Principle: Positive Energy and Emotion</a:t>
            </a:r>
          </a:p>
          <a:p>
            <a:r>
              <a:rPr lang="en-US" sz="1400" dirty="0" smtClean="0"/>
              <a:t>Constructionist Principle: Positive</a:t>
            </a:r>
            <a:r>
              <a:rPr lang="en-US" sz="1400" baseline="0" dirty="0" smtClean="0"/>
              <a:t> Conversations and Interactions</a:t>
            </a:r>
          </a:p>
          <a:p>
            <a:r>
              <a:rPr lang="en-US" sz="1400" baseline="0" dirty="0" smtClean="0"/>
              <a:t>Simultaneity Principle: Positive Question and Reflections</a:t>
            </a:r>
          </a:p>
          <a:p>
            <a:r>
              <a:rPr lang="en-US" sz="1400" baseline="0" dirty="0" smtClean="0"/>
              <a:t>Anticipatory Principle: Positive anticipation of the future</a:t>
            </a:r>
          </a:p>
          <a:p>
            <a:r>
              <a:rPr lang="en-US" sz="1400" baseline="0" dirty="0" smtClean="0"/>
              <a:t>Poetic Principle: Positive attention in the present</a:t>
            </a:r>
            <a:endParaRPr lang="en-US" sz="1400" dirty="0"/>
          </a:p>
        </p:txBody>
      </p:sp>
      <p:sp>
        <p:nvSpPr>
          <p:cNvPr id="4" name="Slide Number Placeholder 3"/>
          <p:cNvSpPr>
            <a:spLocks noGrp="1"/>
          </p:cNvSpPr>
          <p:nvPr>
            <p:ph type="sldNum" sz="quarter" idx="10"/>
          </p:nvPr>
        </p:nvSpPr>
        <p:spPr/>
        <p:txBody>
          <a:bodyPr/>
          <a:lstStyle/>
          <a:p>
            <a:pPr>
              <a:defRPr/>
            </a:pPr>
            <a:fld id="{949C964D-2994-463E-B98C-383635F2B643}" type="slidenum">
              <a:rPr lang="en-US" smtClean="0"/>
              <a:pPr>
                <a:defRPr/>
              </a:pPr>
              <a:t>19</a:t>
            </a:fld>
            <a:endParaRPr lang="en-US"/>
          </a:p>
        </p:txBody>
      </p:sp>
      <p:sp>
        <p:nvSpPr>
          <p:cNvPr id="5" name="Header Placeholder 4"/>
          <p:cNvSpPr>
            <a:spLocks noGrp="1"/>
          </p:cNvSpPr>
          <p:nvPr>
            <p:ph type="hdr" sz="quarter" idx="11"/>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152343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We’re all too familiar with the</a:t>
            </a:r>
            <a:r>
              <a:rPr lang="en-US" sz="1400" b="0" baseline="0" dirty="0" smtClean="0"/>
              <a:t> traditional SWOT analysis. FWAP!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t>When we get together to make plans to address the challenges we face, we’ve been taught to explore our collective Strengths, Weaknesses, Opportunities and Threats. But what gets all of the attention? All the energy immediately gets sucked up by the Weaknesses and the Threats and those become the focus.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t>We identify gaps between our aspirations and our current realities, and we go looking for the root cause of those gaps. But all too often in the search for causes, we end up identifying culprits. And as soon as the finger pointing starts, self-protection and deflecting blame become the name of the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smtClean="0"/>
          </a:p>
          <a:p>
            <a:r>
              <a:rPr lang="en-US" sz="1400" b="0" baseline="0" dirty="0" smtClean="0"/>
              <a:t>One organizational consultant claimed that if we really looked at the research on the SWOT analysis, that it would be due for a product recall! </a:t>
            </a:r>
            <a:endParaRPr lang="en-CA" sz="1400" dirty="0" smtClean="0"/>
          </a:p>
          <a:p>
            <a:pPr eaLnBrk="1" hangingPunct="1">
              <a:spcBef>
                <a:spcPct val="0"/>
              </a:spcBef>
            </a:pPr>
            <a:endParaRPr lang="en-CA" sz="1400" dirty="0" smtClean="0"/>
          </a:p>
          <a:p>
            <a:pPr eaLnBrk="1" hangingPunct="1">
              <a:spcBef>
                <a:spcPct val="0"/>
              </a:spcBef>
            </a:pPr>
            <a:endParaRPr lang="en-CA" sz="1400" dirty="0" smtClean="0"/>
          </a:p>
          <a:p>
            <a:pPr eaLnBrk="1" hangingPunct="1">
              <a:spcBef>
                <a:spcPct val="0"/>
              </a:spcBef>
            </a:pPr>
            <a:r>
              <a:rPr lang="en-CA" sz="1400" dirty="0" smtClean="0"/>
              <a:t>Some of where this Yes, But</a:t>
            </a:r>
            <a:r>
              <a:rPr lang="en-CA" sz="1400" baseline="0" dirty="0" smtClean="0"/>
              <a:t> mentality comes from is our faith in the importance of doing a SWOT analysis – you know, looking at our Strengths, Weaknesses, Opportunities and Threats. But let’s be honest, as soon as we lay this all out on the table, all of the energy and attention gets honed in on the weaknesses and threats. </a:t>
            </a:r>
            <a:endParaRPr lang="en-CA" sz="1400"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168E8-5594-4A71-9A23-39E652440D68}" type="slidenum">
              <a:rPr lang="en-US"/>
              <a:pPr fontAlgn="base">
                <a:spcBef>
                  <a:spcPct val="0"/>
                </a:spcBef>
                <a:spcAft>
                  <a:spcPct val="0"/>
                </a:spcAft>
                <a:defRPr/>
              </a:pPr>
              <a:t>20</a:t>
            </a:fld>
            <a:endParaRPr lang="en-US"/>
          </a:p>
        </p:txBody>
      </p:sp>
      <p:sp>
        <p:nvSpPr>
          <p:cNvPr id="2" name="Header Placeholder 1"/>
          <p:cNvSpPr>
            <a:spLocks noGrp="1"/>
          </p:cNvSpPr>
          <p:nvPr>
            <p:ph type="hdr" sz="quarter" idx="10"/>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416501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3CD8EF-37F2-4497-97A1-7CB884E46D66}" type="slidenum">
              <a:rPr lang="en-US"/>
              <a:pPr fontAlgn="base">
                <a:spcBef>
                  <a:spcPct val="0"/>
                </a:spcBef>
                <a:spcAft>
                  <a:spcPct val="0"/>
                </a:spcAft>
                <a:defRPr/>
              </a:pPr>
              <a:t>27</a:t>
            </a:fld>
            <a:endParaRPr lang="en-US"/>
          </a:p>
        </p:txBody>
      </p:sp>
      <p:sp>
        <p:nvSpPr>
          <p:cNvPr id="2" name="Header Placeholder 1"/>
          <p:cNvSpPr>
            <a:spLocks noGrp="1"/>
          </p:cNvSpPr>
          <p:nvPr>
            <p:ph type="hdr" sz="quarter" idx="10"/>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147224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Fostering Vibrant Schools</a:t>
            </a:r>
            <a:endParaRPr lang="en-US"/>
          </a:p>
        </p:txBody>
      </p:sp>
      <p:sp>
        <p:nvSpPr>
          <p:cNvPr id="5" name="Slide Number Placeholder 4"/>
          <p:cNvSpPr>
            <a:spLocks noGrp="1"/>
          </p:cNvSpPr>
          <p:nvPr>
            <p:ph type="sldNum" sz="quarter" idx="11"/>
          </p:nvPr>
        </p:nvSpPr>
        <p:spPr/>
        <p:txBody>
          <a:bodyPr/>
          <a:lstStyle/>
          <a:p>
            <a:pPr>
              <a:defRPr/>
            </a:pPr>
            <a:fld id="{949C964D-2994-463E-B98C-383635F2B643}" type="slidenum">
              <a:rPr lang="en-US" smtClean="0"/>
              <a:pPr>
                <a:defRPr/>
              </a:pPr>
              <a:t>2</a:t>
            </a:fld>
            <a:endParaRPr lang="en-US"/>
          </a:p>
        </p:txBody>
      </p:sp>
    </p:spTree>
    <p:extLst>
      <p:ext uri="{BB962C8B-B14F-4D97-AF65-F5344CB8AC3E}">
        <p14:creationId xmlns:p14="http://schemas.microsoft.com/office/powerpoint/2010/main" val="17090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smtClean="0"/>
              <a:t>Instead of focusing on weaknesses and threats, there is evidence to suggest that our planning will be more creative, actionable, and robust when we focus on our strengths.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smtClean="0"/>
              <a:t>Marcus Buckingham</a:t>
            </a:r>
            <a:r>
              <a:rPr lang="en-US" sz="1400" baseline="0" dirty="0" smtClean="0"/>
              <a:t> cautions us that:</a:t>
            </a:r>
            <a:endParaRPr lang="en-US" sz="1400" dirty="0" smtClean="0"/>
          </a:p>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smtClean="0"/>
              <a:t>“Excellence is not the opposite of failure. To learn about success you have to study success. </a:t>
            </a:r>
            <a:br>
              <a:rPr lang="en-US" sz="1400" dirty="0" smtClean="0"/>
            </a:br>
            <a:r>
              <a:rPr lang="en-US" sz="1400" dirty="0" smtClean="0"/>
              <a:t>Only successful examples can tell you what excellence looks like.”</a:t>
            </a:r>
          </a:p>
          <a:p>
            <a:endParaRPr lang="en-US" sz="1400" b="0" baseline="0" dirty="0" smtClean="0"/>
          </a:p>
        </p:txBody>
      </p:sp>
      <p:sp>
        <p:nvSpPr>
          <p:cNvPr id="4" name="Slide Number Placeholder 3"/>
          <p:cNvSpPr>
            <a:spLocks noGrp="1"/>
          </p:cNvSpPr>
          <p:nvPr>
            <p:ph type="sldNum" sz="quarter" idx="10"/>
          </p:nvPr>
        </p:nvSpPr>
        <p:spPr/>
        <p:txBody>
          <a:bodyPr/>
          <a:lstStyle/>
          <a:p>
            <a:pPr>
              <a:defRPr/>
            </a:pPr>
            <a:fld id="{949C964D-2994-463E-B98C-383635F2B643}" type="slidenum">
              <a:rPr lang="en-US" smtClean="0"/>
              <a:pPr>
                <a:defRPr/>
              </a:pPr>
              <a:t>4</a:t>
            </a:fld>
            <a:endParaRPr lang="en-US"/>
          </a:p>
        </p:txBody>
      </p:sp>
      <p:sp>
        <p:nvSpPr>
          <p:cNvPr id="5" name="Header Placeholder 4"/>
          <p:cNvSpPr>
            <a:spLocks noGrp="1"/>
          </p:cNvSpPr>
          <p:nvPr>
            <p:ph type="hdr" sz="quarter" idx="11"/>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175118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defTabSz="957468">
              <a:defRPr/>
            </a:pPr>
            <a:r>
              <a:rPr lang="en-US" sz="1400" dirty="0" smtClean="0"/>
              <a:t>Self-efficacy</a:t>
            </a:r>
            <a:r>
              <a:rPr lang="en-US" sz="1400" baseline="0" dirty="0" smtClean="0"/>
              <a:t> beliefs are the beliefs people hold about their capability to be successful in any given endeavor. </a:t>
            </a:r>
          </a:p>
          <a:p>
            <a:pPr defTabSz="957468">
              <a:defRPr/>
            </a:pPr>
            <a:endParaRPr lang="en-US" sz="1400" baseline="0" dirty="0" smtClean="0"/>
          </a:p>
          <a:p>
            <a:pPr defTabSz="957468">
              <a:defRPr/>
            </a:pPr>
            <a:r>
              <a:rPr lang="en-US" sz="1400" baseline="0" dirty="0" smtClean="0"/>
              <a:t>Four decades of research on teachers’ self-efficacy beliefs have confirmed that these beliefs have a strong impact on motivation, on the goals people set, their persistence in the face of obstacles and their resilience in the face of setbacks. </a:t>
            </a:r>
          </a:p>
          <a:p>
            <a:pPr defTabSz="957468">
              <a:defRPr/>
            </a:pPr>
            <a:endParaRPr lang="en-US" sz="1400" baseline="0" dirty="0" smtClean="0"/>
          </a:p>
          <a:p>
            <a:pPr defTabSz="957468">
              <a:defRPr/>
            </a:pPr>
            <a:r>
              <a:rPr lang="en-US" sz="1400" baseline="0" dirty="0" smtClean="0"/>
              <a:t>These beliefs also function at the collective, as the cultural beliefs among an entire faculty reflect either a sense of capability or incapacity. </a:t>
            </a:r>
          </a:p>
          <a:p>
            <a:pPr eaLnBrk="1" hangingPunct="1">
              <a:spcBef>
                <a:spcPct val="0"/>
              </a:spcBef>
            </a:pPr>
            <a:endParaRPr lang="en-CA" dirty="0"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11A36-A836-4EE6-8A94-431BB80D8152}" type="slidenum">
              <a:rPr lang="en-US"/>
              <a:pPr fontAlgn="base">
                <a:spcBef>
                  <a:spcPct val="0"/>
                </a:spcBef>
                <a:spcAft>
                  <a:spcPct val="0"/>
                </a:spcAft>
                <a:defRPr/>
              </a:pPr>
              <a:t>5</a:t>
            </a:fld>
            <a:endParaRPr lang="en-US"/>
          </a:p>
        </p:txBody>
      </p:sp>
      <p:sp>
        <p:nvSpPr>
          <p:cNvPr id="2" name="Header Placeholder 1"/>
          <p:cNvSpPr>
            <a:spLocks noGrp="1"/>
          </p:cNvSpPr>
          <p:nvPr>
            <p:ph type="hdr" sz="quarter" idx="10"/>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79087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defTabSz="957468">
              <a:defRPr/>
            </a:pPr>
            <a:r>
              <a:rPr lang="en-US" dirty="0" smtClean="0"/>
              <a:t>Albert Bandura,</a:t>
            </a:r>
            <a:r>
              <a:rPr lang="en-US" baseline="0" dirty="0" smtClean="0"/>
              <a:t> the architect of social cognitive theory, said, </a:t>
            </a:r>
          </a:p>
          <a:p>
            <a:pPr defTabSz="957468">
              <a:defRPr/>
            </a:pPr>
            <a:endParaRPr lang="en-US" sz="1300" baseline="0" dirty="0" smtClean="0"/>
          </a:p>
          <a:p>
            <a:pPr defTabSz="957468">
              <a:defRPr/>
            </a:pPr>
            <a:r>
              <a:rPr lang="en-US" sz="1300" dirty="0" smtClean="0"/>
              <a:t>“It is far easier to discourage someone with our words than to encourage them.” </a:t>
            </a:r>
          </a:p>
          <a:p>
            <a:pPr defTabSz="957468">
              <a:defRPr/>
            </a:pPr>
            <a:endParaRPr lang="en-US" sz="1300" dirty="0" smtClean="0"/>
          </a:p>
          <a:p>
            <a:pPr defTabSz="957468">
              <a:defRPr/>
            </a:pPr>
            <a:r>
              <a:rPr lang="en-US" sz="1300" dirty="0" smtClean="0"/>
              <a:t>Unfortunately, w</a:t>
            </a:r>
            <a:r>
              <a:rPr lang="en-US" sz="1200" dirty="0" smtClean="0"/>
              <a:t>e do an</a:t>
            </a:r>
            <a:r>
              <a:rPr lang="en-US" sz="1200" baseline="0" dirty="0" smtClean="0"/>
              <a:t> awful lot of that in schools. </a:t>
            </a:r>
            <a:endParaRPr lang="en-US" baseline="0" dirty="0" smtClean="0"/>
          </a:p>
          <a:p>
            <a:endParaRPr lang="en-US" dirty="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44A02-098B-43F4-B936-37B8BE8E2039}" type="slidenum">
              <a:rPr lang="en-US"/>
              <a:pPr fontAlgn="base">
                <a:spcBef>
                  <a:spcPct val="0"/>
                </a:spcBef>
                <a:spcAft>
                  <a:spcPct val="0"/>
                </a:spcAft>
                <a:defRPr/>
              </a:pPr>
              <a:t>6</a:t>
            </a:fld>
            <a:endParaRPr lang="en-US"/>
          </a:p>
        </p:txBody>
      </p:sp>
      <p:sp>
        <p:nvSpPr>
          <p:cNvPr id="2" name="Header Placeholder 1"/>
          <p:cNvSpPr>
            <a:spLocks noGrp="1"/>
          </p:cNvSpPr>
          <p:nvPr>
            <p:ph type="hdr" sz="quarter" idx="10"/>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48158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CA" sz="1400" dirty="0" smtClean="0"/>
              <a:t>For over five decades, educational researchers</a:t>
            </a:r>
            <a:r>
              <a:rPr lang="en-CA" sz="1400" baseline="0" dirty="0" smtClean="0"/>
              <a:t> have been on a quest to identify </a:t>
            </a:r>
            <a:r>
              <a:rPr lang="en-US" sz="1400" baseline="0" dirty="0" smtClean="0"/>
              <a:t>v</a:t>
            </a:r>
            <a:r>
              <a:rPr lang="en-US" sz="1400" dirty="0" smtClean="0"/>
              <a:t>ariables more powerful than SES in explaining student achievement.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smtClean="0"/>
              <a:t>I’m here to tell</a:t>
            </a:r>
            <a:r>
              <a:rPr lang="en-US" sz="1400" baseline="0" dirty="0" smtClean="0"/>
              <a:t> you that at long last, we have found the holy grail of educational research! </a:t>
            </a:r>
            <a:endParaRPr lang="en-CA" sz="1400" dirty="0"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65B58B-C0B3-46D5-B9E6-4EAEFC120C2E}" type="slidenum">
              <a:rPr lang="en-US"/>
              <a:pPr fontAlgn="base">
                <a:spcBef>
                  <a:spcPct val="0"/>
                </a:spcBef>
                <a:spcAft>
                  <a:spcPct val="0"/>
                </a:spcAft>
                <a:defRPr/>
              </a:pPr>
              <a:t>12</a:t>
            </a:fld>
            <a:endParaRPr lang="en-US"/>
          </a:p>
        </p:txBody>
      </p:sp>
      <p:sp>
        <p:nvSpPr>
          <p:cNvPr id="2" name="Header Placeholder 1"/>
          <p:cNvSpPr>
            <a:spLocks noGrp="1"/>
          </p:cNvSpPr>
          <p:nvPr>
            <p:ph type="hdr" sz="quarter" idx="10"/>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235266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9C964D-2994-463E-B98C-383635F2B643}" type="slidenum">
              <a:rPr lang="en-US" smtClean="0"/>
              <a:pPr>
                <a:defRPr/>
              </a:pPr>
              <a:t>13</a:t>
            </a:fld>
            <a:endParaRPr lang="en-US"/>
          </a:p>
        </p:txBody>
      </p:sp>
      <p:sp>
        <p:nvSpPr>
          <p:cNvPr id="5" name="Header Placeholder 4"/>
          <p:cNvSpPr>
            <a:spLocks noGrp="1"/>
          </p:cNvSpPr>
          <p:nvPr>
            <p:ph type="hdr" sz="quarter" idx="11"/>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345814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a:t>
            </a:r>
            <a:r>
              <a:rPr lang="en-US" baseline="0" dirty="0" smtClean="0"/>
              <a:t> .43 (p &lt;.01)</a:t>
            </a:r>
            <a:endParaRPr lang="en-US" dirty="0"/>
          </a:p>
        </p:txBody>
      </p:sp>
      <p:sp>
        <p:nvSpPr>
          <p:cNvPr id="4" name="Slide Number Placeholder 3"/>
          <p:cNvSpPr>
            <a:spLocks noGrp="1"/>
          </p:cNvSpPr>
          <p:nvPr>
            <p:ph type="sldNum" sz="quarter" idx="10"/>
          </p:nvPr>
        </p:nvSpPr>
        <p:spPr/>
        <p:txBody>
          <a:bodyPr/>
          <a:lstStyle/>
          <a:p>
            <a:pPr>
              <a:defRPr/>
            </a:pPr>
            <a:fld id="{949C964D-2994-463E-B98C-383635F2B643}" type="slidenum">
              <a:rPr lang="en-US" smtClean="0"/>
              <a:pPr>
                <a:defRPr/>
              </a:pPr>
              <a:t>14</a:t>
            </a:fld>
            <a:endParaRPr lang="en-US"/>
          </a:p>
        </p:txBody>
      </p:sp>
      <p:sp>
        <p:nvSpPr>
          <p:cNvPr id="5" name="Header Placeholder 4"/>
          <p:cNvSpPr>
            <a:spLocks noGrp="1"/>
          </p:cNvSpPr>
          <p:nvPr>
            <p:ph type="hdr" sz="quarter" idx="11"/>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212986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 =</a:t>
            </a:r>
            <a:r>
              <a:rPr lang="en-US" baseline="0" dirty="0" smtClean="0"/>
              <a:t> .86 (p &lt;.01)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49C964D-2994-463E-B98C-383635F2B643}" type="slidenum">
              <a:rPr lang="en-US" smtClean="0"/>
              <a:pPr>
                <a:defRPr/>
              </a:pPr>
              <a:t>15</a:t>
            </a:fld>
            <a:endParaRPr lang="en-US"/>
          </a:p>
        </p:txBody>
      </p:sp>
      <p:sp>
        <p:nvSpPr>
          <p:cNvPr id="5" name="Header Placeholder 4"/>
          <p:cNvSpPr>
            <a:spLocks noGrp="1"/>
          </p:cNvSpPr>
          <p:nvPr>
            <p:ph type="hdr" sz="quarter" idx="11"/>
          </p:nvPr>
        </p:nvSpPr>
        <p:spPr/>
        <p:txBody>
          <a:bodyPr/>
          <a:lstStyle/>
          <a:p>
            <a:pPr>
              <a:defRPr/>
            </a:pPr>
            <a:r>
              <a:rPr lang="en-US" smtClean="0"/>
              <a:t>Fostering Vibrant Schools</a:t>
            </a:r>
            <a:endParaRPr lang="en-US"/>
          </a:p>
        </p:txBody>
      </p:sp>
    </p:spTree>
    <p:extLst>
      <p:ext uri="{BB962C8B-B14F-4D97-AF65-F5344CB8AC3E}">
        <p14:creationId xmlns:p14="http://schemas.microsoft.com/office/powerpoint/2010/main" val="953268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schooltransformation.com/"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13"/>
          <p:cNvSpPr txBox="1"/>
          <p:nvPr/>
        </p:nvSpPr>
        <p:spPr>
          <a:xfrm>
            <a:off x="5732463" y="6311900"/>
            <a:ext cx="3200400" cy="368300"/>
          </a:xfrm>
          <a:prstGeom prst="rect">
            <a:avLst/>
          </a:prstGeom>
          <a:noFill/>
        </p:spPr>
        <p:txBody>
          <a:bodyPr>
            <a:spAutoFit/>
          </a:bodyPr>
          <a:lstStyle/>
          <a:p>
            <a:pPr algn="r" fontAlgn="auto">
              <a:spcBef>
                <a:spcPts val="0"/>
              </a:spcBef>
              <a:spcAft>
                <a:spcPts val="0"/>
              </a:spcAft>
              <a:defRPr/>
            </a:pPr>
            <a:r>
              <a:rPr lang="en-US" dirty="0">
                <a:solidFill>
                  <a:srgbClr val="79455F"/>
                </a:solidFill>
                <a:latin typeface="+mn-lt"/>
                <a:hlinkClick r:id="rId3"/>
              </a:rPr>
              <a:t>www.SchoolTransformation.com</a:t>
            </a:r>
            <a:endParaRPr lang="en-US" dirty="0">
              <a:solidFill>
                <a:srgbClr val="79455F"/>
              </a:solidFill>
              <a:latin typeface="+mn-lt"/>
            </a:endParaRPr>
          </a:p>
        </p:txBody>
      </p:sp>
      <p:sp>
        <p:nvSpPr>
          <p:cNvPr id="8" name="Title 7"/>
          <p:cNvSpPr>
            <a:spLocks noGrp="1"/>
          </p:cNvSpPr>
          <p:nvPr>
            <p:ph type="ctrTitle"/>
          </p:nvPr>
        </p:nvSpPr>
        <p:spPr>
          <a:xfrm>
            <a:off x="1045534" y="2667000"/>
            <a:ext cx="7772400" cy="3276600"/>
          </a:xfrm>
        </p:spPr>
        <p:txBody>
          <a:bodyPr anchorCtr="0"/>
          <a:lstStyle>
            <a:lvl1pPr>
              <a:defRPr cap="all" baseline="0">
                <a:solidFill>
                  <a:srgbClr val="615652"/>
                </a:solidFill>
                <a:latin typeface="Arial" pitchFamily="34" charset="0"/>
                <a:cs typeface="Arial" pitchFamily="34" charset="0"/>
              </a:defRPr>
            </a:lvl1pPr>
          </a:lstStyle>
          <a:p>
            <a:r>
              <a:rPr lang="en-US" smtClean="0"/>
              <a:t>Click to edit Master title style</a:t>
            </a:r>
            <a:endParaRPr lang="en-US" dirty="0"/>
          </a:p>
        </p:txBody>
      </p:sp>
      <p:sp>
        <p:nvSpPr>
          <p:cNvPr id="12" name="Text Placeholder 11"/>
          <p:cNvSpPr>
            <a:spLocks noGrp="1"/>
          </p:cNvSpPr>
          <p:nvPr>
            <p:ph type="body" sz="quarter" idx="10"/>
          </p:nvPr>
        </p:nvSpPr>
        <p:spPr>
          <a:xfrm>
            <a:off x="76200" y="6313182"/>
            <a:ext cx="4754880" cy="365760"/>
          </a:xfrm>
        </p:spPr>
        <p:txBody>
          <a:bodyPr anchor="ctr">
            <a:noAutofit/>
          </a:bodyPr>
          <a:lstStyle>
            <a:lvl1pPr marL="0" indent="0">
              <a:buNone/>
              <a:defRPr sz="2000">
                <a:solidFill>
                  <a:srgbClr val="79455F"/>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73821-43BF-4D8C-942D-1AAEE0C3B7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rgbClr val="84A8A6"/>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rgbClr val="D4C38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9E991C5-B47C-46B3-A86E-599885831BB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a:xfrm>
            <a:off x="76200" y="6069013"/>
            <a:ext cx="2057400" cy="685800"/>
          </a:xfrm>
          <a:prstGeom prst="rect">
            <a:avLst/>
          </a:prstGeom>
        </p:spPr>
        <p:txBody>
          <a:bodyPr>
            <a:noAutofit/>
          </a:bodyPr>
          <a:lstStyle>
            <a:lvl1pPr algn="ctr" fontAlgn="auto">
              <a:spcBef>
                <a:spcPts val="0"/>
              </a:spcBef>
              <a:spcAft>
                <a:spcPts val="0"/>
              </a:spcAft>
              <a:defRPr sz="2000">
                <a:solidFill>
                  <a:srgbClr val="FFFFFF"/>
                </a:solidFill>
                <a:latin typeface="+mn-lt"/>
              </a:defRPr>
            </a:lvl1pPr>
          </a:lstStyle>
          <a:p>
            <a:pPr>
              <a:defRPr/>
            </a:pPr>
            <a:endParaRPr lang="en-US"/>
          </a:p>
        </p:txBody>
      </p:sp>
      <p:sp>
        <p:nvSpPr>
          <p:cNvPr id="5" name="Footer Placeholder 16"/>
          <p:cNvSpPr>
            <a:spLocks noGrp="1"/>
          </p:cNvSpPr>
          <p:nvPr>
            <p:ph type="ftr" sz="quarter" idx="11"/>
          </p:nvPr>
        </p:nvSpPr>
        <p:spPr>
          <a:xfrm>
            <a:off x="2085975" y="236538"/>
            <a:ext cx="5867400" cy="365125"/>
          </a:xfrm>
          <a:prstGeom prst="rect">
            <a:avLst/>
          </a:prstGeom>
        </p:spPr>
        <p:txBody>
          <a:bodyPr/>
          <a:lstStyle>
            <a:lvl1pPr algn="r" fontAlgn="auto">
              <a:spcBef>
                <a:spcPts val="0"/>
              </a:spcBef>
              <a:spcAft>
                <a:spcPts val="0"/>
              </a:spcAft>
              <a:defRPr>
                <a:solidFill>
                  <a:schemeClr val="tx2"/>
                </a:solidFill>
                <a:latin typeface="+mn-lt"/>
              </a:defRPr>
            </a:lvl1pPr>
          </a:lstStyle>
          <a:p>
            <a:pPr>
              <a:defRPr/>
            </a:pPr>
            <a:endParaRPr lang="en-US"/>
          </a:p>
        </p:txBody>
      </p:sp>
      <p:sp>
        <p:nvSpPr>
          <p:cNvPr id="6"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63AEC0F-AB27-4372-9803-26AEFAF9CB8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4"/>
          <a:srcRect/>
          <a:stretch>
            <a:fillRect/>
          </a:stretch>
        </p:blipFill>
        <p:spPr bwMode="auto">
          <a:xfrm>
            <a:off x="4810125" y="6391275"/>
            <a:ext cx="3190875" cy="161925"/>
          </a:xfrm>
          <a:prstGeom prst="rect">
            <a:avLst/>
          </a:prstGeom>
          <a:noFill/>
          <a:ln w="9525">
            <a:noFill/>
            <a:miter lim="800000"/>
            <a:headEnd/>
            <a:tailEnd/>
          </a:ln>
        </p:spPr>
      </p:pic>
      <p:sp>
        <p:nvSpPr>
          <p:cNvPr id="5" name="TextBox 11"/>
          <p:cNvSpPr txBox="1"/>
          <p:nvPr userDrawn="1"/>
        </p:nvSpPr>
        <p:spPr>
          <a:xfrm>
            <a:off x="4953000" y="6324600"/>
            <a:ext cx="4114800" cy="400050"/>
          </a:xfrm>
          <a:prstGeom prst="rect">
            <a:avLst/>
          </a:prstGeom>
          <a:noFill/>
        </p:spPr>
        <p:txBody>
          <a:bodyPr tIns="0" bIns="0">
            <a:normAutofit/>
          </a:bodyPr>
          <a:lstStyle/>
          <a:p>
            <a:pPr algn="r" fontAlgn="auto">
              <a:spcBef>
                <a:spcPts val="0"/>
              </a:spcBef>
              <a:spcAft>
                <a:spcPts val="0"/>
              </a:spcAft>
              <a:defRPr/>
            </a:pPr>
            <a:r>
              <a:rPr lang="en-US" sz="2000" dirty="0">
                <a:solidFill>
                  <a:srgbClr val="79455F"/>
                </a:solidFill>
                <a:latin typeface="+mn-lt"/>
              </a:rPr>
              <a:t>www.SchoolTransformation.com</a:t>
            </a:r>
          </a:p>
        </p:txBody>
      </p:sp>
      <p:sp>
        <p:nvSpPr>
          <p:cNvPr id="8" name="Title 7"/>
          <p:cNvSpPr>
            <a:spLocks noGrp="1"/>
          </p:cNvSpPr>
          <p:nvPr>
            <p:ph type="ctrTitle"/>
          </p:nvPr>
        </p:nvSpPr>
        <p:spPr>
          <a:xfrm>
            <a:off x="1045534" y="2667000"/>
            <a:ext cx="7772400" cy="3276600"/>
          </a:xfrm>
        </p:spPr>
        <p:txBody>
          <a:bodyPr/>
          <a:lstStyle>
            <a:lvl1pPr>
              <a:defRPr cap="all" baseline="0">
                <a:solidFill>
                  <a:srgbClr val="615652"/>
                </a:solidFill>
                <a:latin typeface="Arial" pitchFamily="34" charset="0"/>
                <a:ea typeface="BalanceOT-LightIta" pitchFamily="34" charset="0"/>
                <a:cs typeface="Arial" pitchFamily="34" charset="0"/>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27296" y="6324600"/>
            <a:ext cx="4114800" cy="365760"/>
          </a:xfrm>
        </p:spPr>
        <p:txBody>
          <a:bodyPr tIns="0" bIns="0">
            <a:normAutofit/>
          </a:bodyPr>
          <a:lstStyle>
            <a:lvl1pPr marL="0" indent="0">
              <a:buNone/>
              <a:defRPr sz="2000">
                <a:solidFill>
                  <a:srgbClr val="79455F"/>
                </a:solidFill>
              </a:defRPr>
            </a:lvl1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solidFill>
                  <a:srgbClr val="FFFFFF"/>
                </a:solidFill>
              </a:defRPr>
            </a:lvl1pPr>
          </a:lstStyle>
          <a:p>
            <a:pPr>
              <a:defRPr/>
            </a:pPr>
            <a:fld id="{2053AAC3-AF91-4282-9867-DD7A01DEF46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Rectangle 7"/>
          <p:cNvSpPr/>
          <p:nvPr/>
        </p:nvSpPr>
        <p:spPr>
          <a:xfrm>
            <a:off x="0" y="1600200"/>
            <a:ext cx="1295400" cy="990600"/>
          </a:xfrm>
          <a:prstGeom prst="rect">
            <a:avLst/>
          </a:prstGeom>
          <a:solidFill>
            <a:srgbClr val="D4C3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rgbClr val="84A8A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rgbClr val="61565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small" baseline="0">
                <a:solidFill>
                  <a:schemeClr val="bg1"/>
                </a:solidFill>
                <a:latin typeface="Cholla Slab OT Regular" pitchFamily="50" charset="0"/>
              </a:defRPr>
            </a:lvl1pPr>
          </a:lstStyle>
          <a:p>
            <a:r>
              <a:rPr lang="en-US" smtClean="0"/>
              <a:t>Click to edit Master title style</a:t>
            </a:r>
            <a:endParaRPr lang="en-US" dirty="0"/>
          </a:p>
        </p:txBody>
      </p:sp>
      <p:sp>
        <p:nvSpPr>
          <p:cNvPr id="7"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pPr>
              <a:defRPr/>
            </a:pPr>
            <a:fld id="{B7C5C0F9-A375-45AB-B637-653289FEDB0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9"/>
          <p:cNvSpPr>
            <a:spLocks noGrp="1"/>
          </p:cNvSpPr>
          <p:nvPr>
            <p:ph type="sldNum" sz="quarter" idx="10"/>
          </p:nvPr>
        </p:nvSpPr>
        <p:spPr/>
        <p:txBody>
          <a:bodyPr rtlCol="0"/>
          <a:lstStyle>
            <a:lvl1pPr>
              <a:defRPr/>
            </a:lvl1pPr>
          </a:lstStyle>
          <a:p>
            <a:pPr>
              <a:defRPr/>
            </a:pPr>
            <a:fld id="{E6F39592-0CC9-4D0E-9AF4-456DF872F8D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DF904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D4C38F"/>
          </a:solidFill>
        </p:spPr>
        <p:txBody>
          <a:bodyPr rtlCol="0" anchor="ctr"/>
          <a:lstStyle>
            <a:lvl1pPr marL="0" indent="0">
              <a:buFontTx/>
              <a:buNone/>
              <a:defRPr sz="2000" b="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B281E3EA-192E-48AD-A00E-C2D69B02F8E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solidFill>
                  <a:srgbClr val="FFFFFF"/>
                </a:solidFill>
              </a:defRPr>
            </a:lvl1pPr>
          </a:lstStyle>
          <a:p>
            <a:pPr>
              <a:defRPr/>
            </a:pPr>
            <a:fld id="{1A458142-9A25-40A9-BED2-5445B47812C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0" y="6248400"/>
            <a:ext cx="533400" cy="381000"/>
          </a:xfrm>
        </p:spPr>
        <p:txBody>
          <a:bodyPr/>
          <a:lstStyle>
            <a:lvl1pPr>
              <a:defRPr>
                <a:solidFill>
                  <a:schemeClr val="tx2"/>
                </a:solidFill>
              </a:defRPr>
            </a:lvl1pPr>
          </a:lstStyle>
          <a:p>
            <a:pPr>
              <a:defRPr/>
            </a:pPr>
            <a:fld id="{8EF6EF3D-DC16-4953-A3A6-A4AE724791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5CFD11AC-A5BF-4CFC-8E18-FF708172E6B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D4C38F"/>
          </a:solidFill>
          <a:ln w="50800" cap="sq" cmpd="dbl" algn="ctr">
            <a:solidFill>
              <a:srgbClr val="D4C38F"/>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E0DEDAD-CE25-4955-8C7D-7338F28A3D7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rgbClr val="D4C3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rgbClr val="9CC3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14B061E-BD78-4FD3-80DD-543DB865361A}"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F9F215F-DCEF-48DB-812F-750307E1C4D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rgbClr val="84A8A6"/>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rgbClr val="D4C38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B0AB54D-6D1B-4D4A-BD19-B013F112CD0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Rectangle 7"/>
          <p:cNvSpPr/>
          <p:nvPr/>
        </p:nvSpPr>
        <p:spPr>
          <a:xfrm>
            <a:off x="0" y="1600200"/>
            <a:ext cx="1295400" cy="990600"/>
          </a:xfrm>
          <a:prstGeom prst="rect">
            <a:avLst/>
          </a:prstGeom>
          <a:solidFill>
            <a:srgbClr val="D4C3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rgbClr val="84A8A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rgbClr val="61565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noAutofit/>
          </a:bodyPr>
          <a:lstStyle>
            <a:lvl1pPr algn="l">
              <a:buNone/>
              <a:defRPr sz="3800" b="0" cap="small"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7"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pPr>
              <a:defRPr/>
            </a:pPr>
            <a:fld id="{25796021-F37D-4E74-980D-4A5AC57E003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9"/>
          <p:cNvSpPr>
            <a:spLocks noGrp="1"/>
          </p:cNvSpPr>
          <p:nvPr>
            <p:ph type="sldNum" sz="quarter" idx="10"/>
          </p:nvPr>
        </p:nvSpPr>
        <p:spPr/>
        <p:txBody>
          <a:bodyPr rtlCol="0"/>
          <a:lstStyle>
            <a:lvl1pPr>
              <a:defRPr/>
            </a:lvl1pPr>
          </a:lstStyle>
          <a:p>
            <a:pPr>
              <a:defRPr/>
            </a:pPr>
            <a:fld id="{55046365-A38B-41DA-8A09-161C74DE2BC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DF9041"/>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D4C38F"/>
          </a:solidFill>
        </p:spPr>
        <p:txBody>
          <a:bodyPr rtlCol="0" anchor="ctr"/>
          <a:lstStyle>
            <a:lvl1pPr marL="0" indent="0">
              <a:buFontTx/>
              <a:buNone/>
              <a:defRPr sz="2000" b="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0D5D07D6-88D9-46DD-B7CA-38B53CC92F46}" type="slidenum">
              <a:rPr lang="en-US"/>
              <a:pPr>
                <a:defRPr/>
              </a:pPr>
              <a:t>‹#›</a:t>
            </a:fld>
            <a:endParaRPr lang="en-US"/>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p:txBody>
          <a:bodyPr/>
          <a:lstStyle>
            <a:lvl1pPr>
              <a:defRPr/>
            </a:lvl1pPr>
          </a:lstStyle>
          <a:p>
            <a:pPr>
              <a:defRPr/>
            </a:pPr>
            <a:fld id="{58B17B46-8975-4840-9204-C13424D8706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0" y="6248400"/>
            <a:ext cx="533400" cy="381000"/>
          </a:xfrm>
        </p:spPr>
        <p:txBody>
          <a:bodyPr/>
          <a:lstStyle>
            <a:lvl1pPr>
              <a:defRPr>
                <a:solidFill>
                  <a:schemeClr val="tx2"/>
                </a:solidFill>
              </a:defRPr>
            </a:lvl1pPr>
          </a:lstStyle>
          <a:p>
            <a:pPr>
              <a:defRPr/>
            </a:pPr>
            <a:fld id="{F6F74A25-1830-4DAD-9863-C54CB2EB885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D4C38F"/>
          </a:solidFill>
          <a:ln w="50800" cap="sq" cmpd="dbl" algn="ctr">
            <a:solidFill>
              <a:srgbClr val="D4C38F"/>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A5BD343C-3DC9-4726-82D3-516747191B9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rgbClr val="D4C3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rgbClr val="9CC3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6AFAB3A-BDCC-4FD2-A462-E83E9CB39BFA}"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D4C3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9CC3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17791171-37D6-40CF-A067-748AE85FC6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4" r:id="rId2"/>
    <p:sldLayoutId id="2147483698" r:id="rId3"/>
    <p:sldLayoutId id="2147483699" r:id="rId4"/>
    <p:sldLayoutId id="2147483700" r:id="rId5"/>
    <p:sldLayoutId id="2147483693" r:id="rId6"/>
    <p:sldLayoutId id="2147483701" r:id="rId7"/>
    <p:sldLayoutId id="2147483702" r:id="rId8"/>
    <p:sldLayoutId id="2147483703" r:id="rId9"/>
    <p:sldLayoutId id="2147483704" r:id="rId10"/>
    <p:sldLayoutId id="2147483705" r:id="rId11"/>
    <p:sldLayoutId id="2147483706"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kern="1200" cap="small">
          <a:solidFill>
            <a:srgbClr val="615652"/>
          </a:solidFill>
          <a:latin typeface="+mj-lt"/>
          <a:ea typeface="+mj-ea"/>
          <a:cs typeface="+mj-cs"/>
        </a:defRPr>
      </a:lvl1pPr>
      <a:lvl2pPr algn="l" rtl="0" eaLnBrk="0" fontAlgn="base" hangingPunct="0">
        <a:spcBef>
          <a:spcPct val="0"/>
        </a:spcBef>
        <a:spcAft>
          <a:spcPct val="0"/>
        </a:spcAft>
        <a:defRPr sz="4400">
          <a:solidFill>
            <a:srgbClr val="615652"/>
          </a:solidFill>
          <a:latin typeface="Tw Cen MT" pitchFamily="34" charset="0"/>
        </a:defRPr>
      </a:lvl2pPr>
      <a:lvl3pPr algn="l" rtl="0" eaLnBrk="0" fontAlgn="base" hangingPunct="0">
        <a:spcBef>
          <a:spcPct val="0"/>
        </a:spcBef>
        <a:spcAft>
          <a:spcPct val="0"/>
        </a:spcAft>
        <a:defRPr sz="4400">
          <a:solidFill>
            <a:srgbClr val="615652"/>
          </a:solidFill>
          <a:latin typeface="Tw Cen MT" pitchFamily="34" charset="0"/>
        </a:defRPr>
      </a:lvl3pPr>
      <a:lvl4pPr algn="l" rtl="0" eaLnBrk="0" fontAlgn="base" hangingPunct="0">
        <a:spcBef>
          <a:spcPct val="0"/>
        </a:spcBef>
        <a:spcAft>
          <a:spcPct val="0"/>
        </a:spcAft>
        <a:defRPr sz="4400">
          <a:solidFill>
            <a:srgbClr val="615652"/>
          </a:solidFill>
          <a:latin typeface="Tw Cen MT" pitchFamily="34" charset="0"/>
        </a:defRPr>
      </a:lvl4pPr>
      <a:lvl5pPr algn="l" rtl="0" eaLnBrk="0" fontAlgn="base" hangingPunct="0">
        <a:spcBef>
          <a:spcPct val="0"/>
        </a:spcBef>
        <a:spcAft>
          <a:spcPct val="0"/>
        </a:spcAft>
        <a:defRPr sz="4400">
          <a:solidFill>
            <a:srgbClr val="615652"/>
          </a:solidFill>
          <a:latin typeface="Tw Cen MT" pitchFamily="34" charset="0"/>
        </a:defRPr>
      </a:lvl5pPr>
      <a:lvl6pPr marL="457200" algn="l" rtl="0" fontAlgn="base">
        <a:spcBef>
          <a:spcPct val="0"/>
        </a:spcBef>
        <a:spcAft>
          <a:spcPct val="0"/>
        </a:spcAft>
        <a:defRPr sz="4400">
          <a:solidFill>
            <a:srgbClr val="615652"/>
          </a:solidFill>
          <a:latin typeface="Tw Cen MT" pitchFamily="34" charset="0"/>
        </a:defRPr>
      </a:lvl6pPr>
      <a:lvl7pPr marL="914400" algn="l" rtl="0" fontAlgn="base">
        <a:spcBef>
          <a:spcPct val="0"/>
        </a:spcBef>
        <a:spcAft>
          <a:spcPct val="0"/>
        </a:spcAft>
        <a:defRPr sz="4400">
          <a:solidFill>
            <a:srgbClr val="615652"/>
          </a:solidFill>
          <a:latin typeface="Tw Cen MT" pitchFamily="34" charset="0"/>
        </a:defRPr>
      </a:lvl7pPr>
      <a:lvl8pPr marL="1371600" algn="l" rtl="0" fontAlgn="base">
        <a:spcBef>
          <a:spcPct val="0"/>
        </a:spcBef>
        <a:spcAft>
          <a:spcPct val="0"/>
        </a:spcAft>
        <a:defRPr sz="4400">
          <a:solidFill>
            <a:srgbClr val="615652"/>
          </a:solidFill>
          <a:latin typeface="Tw Cen MT" pitchFamily="34" charset="0"/>
        </a:defRPr>
      </a:lvl8pPr>
      <a:lvl9pPr marL="1828800" algn="l" rtl="0" fontAlgn="base">
        <a:spcBef>
          <a:spcPct val="0"/>
        </a:spcBef>
        <a:spcAft>
          <a:spcPct val="0"/>
        </a:spcAft>
        <a:defRPr sz="4400">
          <a:solidFill>
            <a:srgbClr val="61565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D4C3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9CC3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E9D7BA00-B2FC-45BC-92B3-9F87A111EB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696" r:id="rId8"/>
    <p:sldLayoutId id="2147483714" r:id="rId9"/>
    <p:sldLayoutId id="2147483695" r:id="rId10"/>
    <p:sldLayoutId id="2147483715" r:id="rId11"/>
  </p:sldLayoutIdLst>
  <p:hf sldNum="0" hdr="0" ftr="0" dt="0"/>
  <p:txStyles>
    <p:titleStyle>
      <a:lvl1pPr algn="l" rtl="0" eaLnBrk="0" fontAlgn="base" hangingPunct="0">
        <a:spcBef>
          <a:spcPct val="0"/>
        </a:spcBef>
        <a:spcAft>
          <a:spcPct val="0"/>
        </a:spcAft>
        <a:defRPr sz="4400" kern="1200">
          <a:solidFill>
            <a:srgbClr val="615652"/>
          </a:solidFill>
          <a:latin typeface="+mj-lt"/>
          <a:ea typeface="+mj-ea"/>
          <a:cs typeface="+mj-cs"/>
        </a:defRPr>
      </a:lvl1pPr>
      <a:lvl2pPr algn="l" rtl="0" eaLnBrk="0" fontAlgn="base" hangingPunct="0">
        <a:spcBef>
          <a:spcPct val="0"/>
        </a:spcBef>
        <a:spcAft>
          <a:spcPct val="0"/>
        </a:spcAft>
        <a:defRPr sz="4400">
          <a:solidFill>
            <a:srgbClr val="615652"/>
          </a:solidFill>
          <a:latin typeface="Tw Cen MT" pitchFamily="34" charset="0"/>
        </a:defRPr>
      </a:lvl2pPr>
      <a:lvl3pPr algn="l" rtl="0" eaLnBrk="0" fontAlgn="base" hangingPunct="0">
        <a:spcBef>
          <a:spcPct val="0"/>
        </a:spcBef>
        <a:spcAft>
          <a:spcPct val="0"/>
        </a:spcAft>
        <a:defRPr sz="4400">
          <a:solidFill>
            <a:srgbClr val="615652"/>
          </a:solidFill>
          <a:latin typeface="Tw Cen MT" pitchFamily="34" charset="0"/>
        </a:defRPr>
      </a:lvl3pPr>
      <a:lvl4pPr algn="l" rtl="0" eaLnBrk="0" fontAlgn="base" hangingPunct="0">
        <a:spcBef>
          <a:spcPct val="0"/>
        </a:spcBef>
        <a:spcAft>
          <a:spcPct val="0"/>
        </a:spcAft>
        <a:defRPr sz="4400">
          <a:solidFill>
            <a:srgbClr val="615652"/>
          </a:solidFill>
          <a:latin typeface="Tw Cen MT" pitchFamily="34" charset="0"/>
        </a:defRPr>
      </a:lvl4pPr>
      <a:lvl5pPr algn="l" rtl="0" eaLnBrk="0" fontAlgn="base" hangingPunct="0">
        <a:spcBef>
          <a:spcPct val="0"/>
        </a:spcBef>
        <a:spcAft>
          <a:spcPct val="0"/>
        </a:spcAft>
        <a:defRPr sz="4400">
          <a:solidFill>
            <a:srgbClr val="615652"/>
          </a:solidFill>
          <a:latin typeface="Tw Cen MT" pitchFamily="34" charset="0"/>
        </a:defRPr>
      </a:lvl5pPr>
      <a:lvl6pPr marL="457200" algn="l" rtl="0" fontAlgn="base">
        <a:spcBef>
          <a:spcPct val="0"/>
        </a:spcBef>
        <a:spcAft>
          <a:spcPct val="0"/>
        </a:spcAft>
        <a:defRPr sz="4400">
          <a:solidFill>
            <a:srgbClr val="615652"/>
          </a:solidFill>
          <a:latin typeface="Tw Cen MT" pitchFamily="34" charset="0"/>
        </a:defRPr>
      </a:lvl6pPr>
      <a:lvl7pPr marL="914400" algn="l" rtl="0" fontAlgn="base">
        <a:spcBef>
          <a:spcPct val="0"/>
        </a:spcBef>
        <a:spcAft>
          <a:spcPct val="0"/>
        </a:spcAft>
        <a:defRPr sz="4400">
          <a:solidFill>
            <a:srgbClr val="615652"/>
          </a:solidFill>
          <a:latin typeface="Tw Cen MT" pitchFamily="34" charset="0"/>
        </a:defRPr>
      </a:lvl7pPr>
      <a:lvl8pPr marL="1371600" algn="l" rtl="0" fontAlgn="base">
        <a:spcBef>
          <a:spcPct val="0"/>
        </a:spcBef>
        <a:spcAft>
          <a:spcPct val="0"/>
        </a:spcAft>
        <a:defRPr sz="4400">
          <a:solidFill>
            <a:srgbClr val="615652"/>
          </a:solidFill>
          <a:latin typeface="Tw Cen MT" pitchFamily="34" charset="0"/>
        </a:defRPr>
      </a:lvl8pPr>
      <a:lvl9pPr marL="1828800" algn="l" rtl="0" fontAlgn="base">
        <a:spcBef>
          <a:spcPct val="0"/>
        </a:spcBef>
        <a:spcAft>
          <a:spcPct val="0"/>
        </a:spcAft>
        <a:defRPr sz="4400">
          <a:solidFill>
            <a:srgbClr val="61565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chooltransformation.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667000"/>
            <a:ext cx="7924801" cy="3276600"/>
          </a:xfrm>
        </p:spPr>
        <p:txBody>
          <a:bodyPr>
            <a:normAutofit/>
          </a:bodyPr>
          <a:lstStyle/>
          <a:p>
            <a:r>
              <a:rPr lang="en-US" sz="4800" b="1" dirty="0" smtClean="0"/>
              <a:t>The Strengths-</a:t>
            </a:r>
            <a:r>
              <a:rPr lang="en-US" sz="4800" b="1" dirty="0" err="1" smtClean="0"/>
              <a:t>BuilDing</a:t>
            </a:r>
            <a:r>
              <a:rPr lang="en-US" sz="4800" b="1" dirty="0" smtClean="0"/>
              <a:t> Turn:</a:t>
            </a:r>
            <a:br>
              <a:rPr lang="en-US" sz="4800" b="1" dirty="0" smtClean="0"/>
            </a:br>
            <a:r>
              <a:rPr lang="en-US" sz="4000" b="1" cap="small" dirty="0" smtClean="0"/>
              <a:t>Celebrating Strengths to Foster Teacher Self-Efficacy</a:t>
            </a:r>
            <a:endParaRPr lang="en-US" sz="4000" cap="small" dirty="0"/>
          </a:p>
        </p:txBody>
      </p:sp>
      <p:sp>
        <p:nvSpPr>
          <p:cNvPr id="28674" name="Subtitle 2"/>
          <p:cNvSpPr>
            <a:spLocks noGrp="1"/>
          </p:cNvSpPr>
          <p:nvPr>
            <p:ph type="body" sz="quarter" idx="10"/>
          </p:nvPr>
        </p:nvSpPr>
        <p:spPr>
          <a:xfrm>
            <a:off x="76200" y="6313488"/>
            <a:ext cx="4754563" cy="365125"/>
          </a:xfrm>
        </p:spPr>
        <p:txBody>
          <a:bodyPr/>
          <a:lstStyle/>
          <a:p>
            <a:pPr eaLnBrk="1" hangingPunct="1"/>
            <a:r>
              <a:rPr lang="en-US" dirty="0" smtClean="0"/>
              <a:t>Megan Tschannen-Moran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31863" y="609600"/>
            <a:ext cx="7158037" cy="762000"/>
          </a:xfrm>
        </p:spPr>
        <p:txBody>
          <a:bodyPr/>
          <a:lstStyle/>
          <a:p>
            <a:r>
              <a:rPr lang="en-US" altLang="en-US" dirty="0"/>
              <a:t>Student Outcomes</a:t>
            </a:r>
          </a:p>
        </p:txBody>
      </p:sp>
      <p:sp>
        <p:nvSpPr>
          <p:cNvPr id="82947" name="Rectangle 3"/>
          <p:cNvSpPr>
            <a:spLocks noGrp="1" noChangeArrowheads="1"/>
          </p:cNvSpPr>
          <p:nvPr>
            <p:ph type="body" idx="1"/>
          </p:nvPr>
        </p:nvSpPr>
        <p:spPr>
          <a:xfrm>
            <a:off x="4338456" y="2743200"/>
            <a:ext cx="4576944" cy="3048000"/>
          </a:xfrm>
        </p:spPr>
        <p:txBody>
          <a:bodyPr/>
          <a:lstStyle/>
          <a:p>
            <a:r>
              <a:rPr lang="en-US" altLang="en-US" sz="3600" dirty="0"/>
              <a:t>students’ motivation </a:t>
            </a:r>
          </a:p>
          <a:p>
            <a:r>
              <a:rPr lang="en-US" altLang="en-US" sz="3600" dirty="0"/>
              <a:t>students’ </a:t>
            </a:r>
            <a:r>
              <a:rPr lang="en-US" altLang="en-US" sz="3600" dirty="0" smtClean="0"/>
              <a:t>self- </a:t>
            </a:r>
            <a:r>
              <a:rPr lang="en-US" altLang="en-US" sz="3600" dirty="0"/>
              <a:t>efficacy</a:t>
            </a:r>
          </a:p>
          <a:p>
            <a:r>
              <a:rPr lang="en-US" altLang="en-US" sz="3600" dirty="0"/>
              <a:t>student achievement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52600"/>
            <a:ext cx="3957456" cy="4419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7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sz="quarter" idx="1"/>
          </p:nvPr>
        </p:nvSpPr>
        <p:spPr>
          <a:xfrm>
            <a:off x="612648" y="1828800"/>
            <a:ext cx="5635752" cy="4876800"/>
          </a:xfrm>
        </p:spPr>
        <p:txBody>
          <a:bodyPr/>
          <a:lstStyle/>
          <a:p>
            <a:r>
              <a:rPr lang="en-US" sz="3200" dirty="0" smtClean="0"/>
              <a:t>Teacher preparation would focus more on mastery experiences</a:t>
            </a:r>
          </a:p>
          <a:p>
            <a:r>
              <a:rPr lang="en-US" sz="3200" dirty="0" smtClean="0"/>
              <a:t>Supervisors would adopt a strengths-based approach</a:t>
            </a:r>
          </a:p>
          <a:p>
            <a:r>
              <a:rPr lang="en-US" sz="3200" dirty="0" smtClean="0"/>
              <a:t>Novice teachers </a:t>
            </a:r>
            <a:r>
              <a:rPr lang="en-US" sz="3200" dirty="0"/>
              <a:t>w</a:t>
            </a:r>
            <a:r>
              <a:rPr lang="en-US" sz="3200" dirty="0" smtClean="0"/>
              <a:t>ould be protected and supported in their first years in the classroom</a:t>
            </a:r>
          </a:p>
        </p:txBody>
      </p:sp>
      <p:pic>
        <p:nvPicPr>
          <p:cNvPr id="4" name="Picture 5" descr="Lightbulb_Plant.jpg"/>
          <p:cNvPicPr>
            <a:picLocks noChangeAspect="1"/>
          </p:cNvPicPr>
          <p:nvPr/>
        </p:nvPicPr>
        <p:blipFill>
          <a:blip r:embed="rId2"/>
          <a:srcRect l="17802" t="14459" r="13976" b="11948"/>
          <a:stretch>
            <a:fillRect/>
          </a:stretch>
        </p:blipFill>
        <p:spPr bwMode="auto">
          <a:xfrm>
            <a:off x="5943600" y="1676400"/>
            <a:ext cx="3200400" cy="5181600"/>
          </a:xfrm>
          <a:prstGeom prst="rect">
            <a:avLst/>
          </a:prstGeom>
          <a:noFill/>
          <a:ln w="9525">
            <a:noFill/>
            <a:miter lim="800000"/>
            <a:headEnd/>
            <a:tailEnd/>
          </a:ln>
        </p:spPr>
      </p:pic>
    </p:spTree>
    <p:extLst>
      <p:ext uri="{BB962C8B-B14F-4D97-AF65-F5344CB8AC3E}">
        <p14:creationId xmlns:p14="http://schemas.microsoft.com/office/powerpoint/2010/main" val="101593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eaLnBrk="1" fontAlgn="auto" hangingPunct="1">
              <a:spcAft>
                <a:spcPts val="0"/>
              </a:spcAft>
              <a:defRPr/>
            </a:pPr>
            <a:r>
              <a:rPr lang="en-US" dirty="0" smtClean="0"/>
              <a:t>Search for the Holy Grail</a:t>
            </a:r>
            <a:endParaRPr lang="en-US" dirty="0"/>
          </a:p>
        </p:txBody>
      </p:sp>
      <p:pic>
        <p:nvPicPr>
          <p:cNvPr id="1026" name="Picture 2" descr="C:\Users\Megan\Desktop\holy_grail_knight.jpg"/>
          <p:cNvPicPr>
            <a:picLocks noGrp="1" noChangeAspect="1" noChangeArrowheads="1"/>
          </p:cNvPicPr>
          <p:nvPr>
            <p:ph sz="quarter" idx="1"/>
          </p:nvPr>
        </p:nvPicPr>
        <p:blipFill>
          <a:blip r:embed="rId3" cstate="print"/>
          <a:srcRect/>
          <a:stretch>
            <a:fillRect/>
          </a:stretch>
        </p:blipFill>
        <p:spPr>
          <a:xfrm>
            <a:off x="2352802" y="1600200"/>
            <a:ext cx="4352798" cy="5003217"/>
          </a:xfrm>
          <a:ln w="228600" cap="sq" cmpd="thickThin">
            <a:solidFill>
              <a:srgbClr val="000000"/>
            </a:solidFill>
          </a:ln>
          <a:effectLst>
            <a:innerShdw blurRad="76200">
              <a:srgbClr val="000000"/>
            </a:innerShdw>
          </a:effectLst>
        </p:spPr>
      </p:pic>
    </p:spTree>
    <p:extLst>
      <p:ext uri="{BB962C8B-B14F-4D97-AF65-F5344CB8AC3E}">
        <p14:creationId xmlns:p14="http://schemas.microsoft.com/office/powerpoint/2010/main" val="1160382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eaLnBrk="1" fontAlgn="auto" hangingPunct="1">
              <a:spcAft>
                <a:spcPts val="0"/>
              </a:spcAft>
              <a:defRPr/>
            </a:pPr>
            <a:r>
              <a:rPr lang="en-US" dirty="0" smtClean="0"/>
              <a:t>Academic Optimism</a:t>
            </a:r>
            <a:endParaRPr lang="en-US" dirty="0"/>
          </a:p>
        </p:txBody>
      </p:sp>
      <p:pic>
        <p:nvPicPr>
          <p:cNvPr id="67586" name="Content Placeholder 3" descr="IMG_8397.JPG"/>
          <p:cNvPicPr>
            <a:picLocks noGrp="1" noChangeAspect="1"/>
          </p:cNvPicPr>
          <p:nvPr>
            <p:ph sz="quarter" idx="1"/>
          </p:nvPr>
        </p:nvPicPr>
        <p:blipFill>
          <a:blip r:embed="rId3"/>
          <a:srcRect/>
          <a:stretch>
            <a:fillRect/>
          </a:stretch>
        </p:blipFill>
        <p:spPr>
          <a:xfrm>
            <a:off x="685800" y="1536956"/>
            <a:ext cx="8001000" cy="5303838"/>
          </a:xfrm>
        </p:spPr>
      </p:pic>
      <p:sp>
        <p:nvSpPr>
          <p:cNvPr id="67587" name="Rectangle 4"/>
          <p:cNvSpPr>
            <a:spLocks noChangeArrowheads="1"/>
          </p:cNvSpPr>
          <p:nvPr/>
        </p:nvSpPr>
        <p:spPr bwMode="auto">
          <a:xfrm>
            <a:off x="1143000" y="1600200"/>
            <a:ext cx="7315200" cy="5078313"/>
          </a:xfrm>
          <a:prstGeom prst="rect">
            <a:avLst/>
          </a:prstGeom>
          <a:noFill/>
          <a:ln w="9525">
            <a:noFill/>
            <a:miter lim="800000"/>
            <a:headEnd/>
            <a:tailEnd/>
          </a:ln>
        </p:spPr>
        <p:txBody>
          <a:bodyPr>
            <a:spAutoFit/>
          </a:bodyPr>
          <a:lstStyle/>
          <a:p>
            <a:pPr marL="630238" indent="-630238">
              <a:lnSpc>
                <a:spcPct val="150000"/>
              </a:lnSpc>
            </a:pPr>
            <a:r>
              <a:rPr lang="en-US" sz="5400" dirty="0">
                <a:solidFill>
                  <a:schemeClr val="bg1"/>
                </a:solidFill>
                <a:latin typeface="Tw Cen MT" pitchFamily="34" charset="0"/>
              </a:rPr>
              <a:t>Trust</a:t>
            </a:r>
          </a:p>
          <a:p>
            <a:pPr marL="630238" indent="-630238">
              <a:lnSpc>
                <a:spcPct val="150000"/>
              </a:lnSpc>
            </a:pPr>
            <a:r>
              <a:rPr lang="en-US" sz="5400" dirty="0" smtClean="0">
                <a:solidFill>
                  <a:schemeClr val="bg1"/>
                </a:solidFill>
                <a:latin typeface="Tw Cen MT" pitchFamily="34" charset="0"/>
              </a:rPr>
              <a:t>Collective </a:t>
            </a:r>
            <a:r>
              <a:rPr lang="en-US" sz="5400" dirty="0">
                <a:solidFill>
                  <a:schemeClr val="bg1"/>
                </a:solidFill>
                <a:latin typeface="Tw Cen MT" pitchFamily="34" charset="0"/>
              </a:rPr>
              <a:t>Efficacy /</a:t>
            </a:r>
            <a:br>
              <a:rPr lang="en-US" sz="5400" dirty="0">
                <a:solidFill>
                  <a:schemeClr val="bg1"/>
                </a:solidFill>
                <a:latin typeface="Tw Cen MT" pitchFamily="34" charset="0"/>
              </a:rPr>
            </a:br>
            <a:r>
              <a:rPr lang="en-US" sz="5400" dirty="0">
                <a:solidFill>
                  <a:schemeClr val="bg1"/>
                </a:solidFill>
                <a:latin typeface="Tw Cen MT" pitchFamily="34" charset="0"/>
              </a:rPr>
              <a:t>Student </a:t>
            </a:r>
            <a:r>
              <a:rPr lang="en-US" sz="5400" dirty="0" smtClean="0">
                <a:solidFill>
                  <a:schemeClr val="bg1"/>
                </a:solidFill>
                <a:latin typeface="Tw Cen MT" pitchFamily="34" charset="0"/>
              </a:rPr>
              <a:t>Identification</a:t>
            </a:r>
          </a:p>
          <a:p>
            <a:pPr marL="630238" indent="-630238">
              <a:lnSpc>
                <a:spcPct val="150000"/>
              </a:lnSpc>
            </a:pPr>
            <a:r>
              <a:rPr lang="en-US" sz="5400" dirty="0" smtClean="0">
                <a:solidFill>
                  <a:schemeClr val="bg1"/>
                </a:solidFill>
                <a:latin typeface="Tw Cen MT" pitchFamily="34" charset="0"/>
              </a:rPr>
              <a:t>Academic Press</a:t>
            </a:r>
            <a:endParaRPr lang="en-US" sz="5400" dirty="0">
              <a:solidFill>
                <a:schemeClr val="bg1"/>
              </a:solidFill>
              <a:latin typeface="Tw Cen MT" pitchFamily="34" charset="0"/>
            </a:endParaRPr>
          </a:p>
        </p:txBody>
      </p:sp>
    </p:spTree>
    <p:extLst>
      <p:ext uri="{BB962C8B-B14F-4D97-AF65-F5344CB8AC3E}">
        <p14:creationId xmlns:p14="http://schemas.microsoft.com/office/powerpoint/2010/main" val="4181744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Faculty Trust in Administrators</a:t>
            </a:r>
          </a:p>
        </p:txBody>
      </p:sp>
      <p:pic>
        <p:nvPicPr>
          <p:cNvPr id="68610" name="Picture 3"/>
          <p:cNvPicPr>
            <a:picLocks noChangeAspect="1" noChangeArrowheads="1"/>
          </p:cNvPicPr>
          <p:nvPr/>
        </p:nvPicPr>
        <p:blipFill>
          <a:blip r:embed="rId3"/>
          <a:srcRect l="5609" t="12224" b="11623"/>
          <a:stretch>
            <a:fillRect/>
          </a:stretch>
        </p:blipFill>
        <p:spPr bwMode="auto">
          <a:xfrm>
            <a:off x="990600" y="1660525"/>
            <a:ext cx="7227888" cy="4664075"/>
          </a:xfrm>
          <a:prstGeom prst="rect">
            <a:avLst/>
          </a:prstGeom>
          <a:noFill/>
          <a:ln w="9525">
            <a:noFill/>
            <a:miter lim="800000"/>
            <a:headEnd/>
            <a:tailEnd/>
          </a:ln>
        </p:spPr>
      </p:pic>
      <p:sp>
        <p:nvSpPr>
          <p:cNvPr id="68611" name="TextBox 4"/>
          <p:cNvSpPr txBox="1">
            <a:spLocks noChangeArrowheads="1"/>
          </p:cNvSpPr>
          <p:nvPr/>
        </p:nvSpPr>
        <p:spPr bwMode="auto">
          <a:xfrm rot="-5400000">
            <a:off x="-1064418" y="3761581"/>
            <a:ext cx="3352800" cy="461963"/>
          </a:xfrm>
          <a:prstGeom prst="rect">
            <a:avLst/>
          </a:prstGeom>
          <a:noFill/>
          <a:ln w="9525">
            <a:noFill/>
            <a:miter lim="800000"/>
            <a:headEnd/>
            <a:tailEnd/>
          </a:ln>
        </p:spPr>
        <p:txBody>
          <a:bodyPr>
            <a:spAutoFit/>
          </a:bodyPr>
          <a:lstStyle/>
          <a:p>
            <a:pPr algn="ctr"/>
            <a:r>
              <a:rPr lang="en-US" sz="2400" b="1">
                <a:cs typeface="Arial" charset="0"/>
              </a:rPr>
              <a:t>Student Achievement</a:t>
            </a:r>
          </a:p>
        </p:txBody>
      </p:sp>
      <p:sp>
        <p:nvSpPr>
          <p:cNvPr id="6" name="Title 1"/>
          <p:cNvSpPr txBox="1">
            <a:spLocks/>
          </p:cNvSpPr>
          <p:nvPr/>
        </p:nvSpPr>
        <p:spPr>
          <a:xfrm>
            <a:off x="1371600" y="6324600"/>
            <a:ext cx="6705600" cy="533400"/>
          </a:xfrm>
          <a:prstGeom prst="rect">
            <a:avLst/>
          </a:prstGeom>
        </p:spPr>
        <p:txBody>
          <a:bodyPr anchor="ctr">
            <a:normAutofit/>
          </a:bodyPr>
          <a:lstStyle/>
          <a:p>
            <a:pPr algn="ctr" fontAlgn="auto">
              <a:spcAft>
                <a:spcPts val="0"/>
              </a:spcAft>
              <a:defRPr/>
            </a:pPr>
            <a:r>
              <a:rPr lang="en-US" sz="2400" b="1" dirty="0">
                <a:latin typeface="Arial" pitchFamily="34" charset="0"/>
                <a:ea typeface="+mj-ea"/>
                <a:cs typeface="Arial" pitchFamily="34" charset="0"/>
              </a:rPr>
              <a:t>Faculty Trust in Administrators</a:t>
            </a:r>
          </a:p>
        </p:txBody>
      </p:sp>
    </p:spTree>
    <p:extLst>
      <p:ext uri="{BB962C8B-B14F-4D97-AF65-F5344CB8AC3E}">
        <p14:creationId xmlns:p14="http://schemas.microsoft.com/office/powerpoint/2010/main" val="2081438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Faculty Academic Optimism</a:t>
            </a:r>
          </a:p>
        </p:txBody>
      </p:sp>
      <p:sp>
        <p:nvSpPr>
          <p:cNvPr id="69634" name="TextBox 7"/>
          <p:cNvSpPr txBox="1">
            <a:spLocks noChangeArrowheads="1"/>
          </p:cNvSpPr>
          <p:nvPr/>
        </p:nvSpPr>
        <p:spPr bwMode="auto">
          <a:xfrm rot="-5400000">
            <a:off x="-1064418" y="3761581"/>
            <a:ext cx="3352800" cy="461963"/>
          </a:xfrm>
          <a:prstGeom prst="rect">
            <a:avLst/>
          </a:prstGeom>
          <a:noFill/>
          <a:ln w="9525">
            <a:noFill/>
            <a:miter lim="800000"/>
            <a:headEnd/>
            <a:tailEnd/>
          </a:ln>
        </p:spPr>
        <p:txBody>
          <a:bodyPr>
            <a:spAutoFit/>
          </a:bodyPr>
          <a:lstStyle/>
          <a:p>
            <a:pPr algn="ctr"/>
            <a:r>
              <a:rPr lang="en-US" sz="2400" b="1">
                <a:cs typeface="Arial" charset="0"/>
              </a:rPr>
              <a:t>Student Achievement</a:t>
            </a:r>
          </a:p>
        </p:txBody>
      </p:sp>
      <p:sp>
        <p:nvSpPr>
          <p:cNvPr id="9" name="Title 1"/>
          <p:cNvSpPr txBox="1">
            <a:spLocks/>
          </p:cNvSpPr>
          <p:nvPr/>
        </p:nvSpPr>
        <p:spPr>
          <a:xfrm>
            <a:off x="1371600" y="6324600"/>
            <a:ext cx="6705600" cy="533400"/>
          </a:xfrm>
          <a:prstGeom prst="rect">
            <a:avLst/>
          </a:prstGeom>
        </p:spPr>
        <p:txBody>
          <a:bodyPr anchor="ctr">
            <a:normAutofit/>
          </a:bodyPr>
          <a:lstStyle/>
          <a:p>
            <a:pPr algn="ctr" fontAlgn="auto">
              <a:spcAft>
                <a:spcPts val="0"/>
              </a:spcAft>
              <a:defRPr/>
            </a:pPr>
            <a:r>
              <a:rPr lang="en-US" sz="2400" b="1" dirty="0">
                <a:latin typeface="Arial" pitchFamily="34" charset="0"/>
                <a:ea typeface="+mj-ea"/>
                <a:cs typeface="Arial" pitchFamily="34" charset="0"/>
              </a:rPr>
              <a:t>Faculty Academic Optimism</a:t>
            </a:r>
          </a:p>
        </p:txBody>
      </p:sp>
      <p:pic>
        <p:nvPicPr>
          <p:cNvPr id="69636" name="Picture 3"/>
          <p:cNvPicPr>
            <a:picLocks noChangeAspect="1" noChangeArrowheads="1"/>
          </p:cNvPicPr>
          <p:nvPr/>
        </p:nvPicPr>
        <p:blipFill>
          <a:blip r:embed="rId3"/>
          <a:srcRect l="5675" t="12263" b="11690"/>
          <a:stretch>
            <a:fillRect/>
          </a:stretch>
        </p:blipFill>
        <p:spPr bwMode="auto">
          <a:xfrm>
            <a:off x="990600" y="1676400"/>
            <a:ext cx="7231063" cy="4660900"/>
          </a:xfrm>
          <a:prstGeom prst="rect">
            <a:avLst/>
          </a:prstGeom>
          <a:noFill/>
          <a:ln w="9525">
            <a:noFill/>
            <a:miter lim="800000"/>
            <a:headEnd/>
            <a:tailEnd/>
          </a:ln>
        </p:spPr>
      </p:pic>
    </p:spTree>
    <p:extLst>
      <p:ext uri="{BB962C8B-B14F-4D97-AF65-F5344CB8AC3E}">
        <p14:creationId xmlns:p14="http://schemas.microsoft.com/office/powerpoint/2010/main" val="1721052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1312" lvl="1" indent="0">
              <a:spcBef>
                <a:spcPts val="600"/>
              </a:spcBef>
              <a:spcAft>
                <a:spcPts val="2400"/>
              </a:spcAft>
            </a:pPr>
            <a:r>
              <a:rPr lang="en-US" sz="3600" dirty="0" smtClean="0"/>
              <a:t>Watching Successful</a:t>
            </a:r>
            <a:endParaRPr lang="en-US" sz="4000" dirty="0"/>
          </a:p>
        </p:txBody>
      </p:sp>
      <p:sp>
        <p:nvSpPr>
          <p:cNvPr id="3" name="Content Placeholder 2"/>
          <p:cNvSpPr>
            <a:spLocks noGrp="1"/>
          </p:cNvSpPr>
          <p:nvPr>
            <p:ph idx="1"/>
          </p:nvPr>
        </p:nvSpPr>
        <p:spPr>
          <a:xfrm>
            <a:off x="1828800" y="1828800"/>
            <a:ext cx="7010400" cy="4724400"/>
          </a:xfrm>
        </p:spPr>
        <p:txBody>
          <a:bodyPr>
            <a:normAutofit/>
          </a:bodyPr>
          <a:lstStyle/>
          <a:p>
            <a:pPr marL="341312" lvl="1" indent="0">
              <a:spcBef>
                <a:spcPts val="600"/>
              </a:spcBef>
              <a:spcAft>
                <a:spcPts val="2400"/>
              </a:spcAft>
              <a:buNone/>
            </a:pPr>
            <a:r>
              <a:rPr lang="en-US" sz="4000" dirty="0" smtClean="0"/>
              <a:t/>
            </a:r>
            <a:br>
              <a:rPr lang="en-US" sz="4000" dirty="0" smtClean="0"/>
            </a:br>
            <a:endParaRPr lang="en-US" sz="4000" dirty="0" smtClean="0"/>
          </a:p>
        </p:txBody>
      </p:sp>
      <p:sp>
        <p:nvSpPr>
          <p:cNvPr id="17410" name="AutoShape 2" descr="data:image/jpg;base64,/9j/4AAQSkZJRgABAQAAAQABAAD/2wCEAAkGBhQSERQUEhQVFRQUFRUVFBUUFRQUFBUVFBUVFBQUFBQXHCYeFxkjGRQUHy8gIycpLCwsFR4xNTAqNSYrLCkBCQoKDgwOGg8PGiwkHyQpKSwsLCwpLCwsLCksLCwsLCwpKSwsLCwsKSwpKSkpLCksLCwpKSksLCwsLCwsLCwpLP/AABEIAL0BCgMBIgACEQEDEQH/xAAcAAABBQEBAQAAAAAAAAAAAAAGAgMEBQcAAQj/xABAEAABAwIDBQQIBAUDBAMAAAABAAIDBBEFEiEGMUFRYSJxgZEHExQyQqGxwVJictEjM4Ky8BXh8SSSosJDY6P/xAAaAQACAwEBAAAAAAAAAAAAAAADBAABAgUG/8QAKREAAgICAgIBBAEFAQAAAAAAAAECEQMhBBIxQSITUWFxsQUjUoHwMv/aAAwDAQACEQMRAD8AxgLrL1cuiYPFy9susoQ8XL2y5Qh5ZerrLrKEOXL2y8soQ8suXq6yhDl5Ze2XWUIcuXJymgL3taN7nBo7ybfdQgqnonP90XXs9C9nvBbbHsGylgjzNBcW3N9w00GnFV9VsnHUQyFgs9gJLeBHMdQhqabI9K2Y0uT1VTlj3NO9pITVkQh4vV1l1lCHi5e2XWUIcvF6vbKEPFy6y6yhDk5TxZnNHMpuytdm6YvnaALuJDWjmXGwU8FxTk6Rt+wVP6qnbzddx/S3QfMnyQv6SNpcl42ntHf+UH7q7rdoGUkEhBBItDEPxFg7b/05iT4jmscxeudLIXONy43JPUoDydVS8sanx+ruXhfyMul06nVRs66aTgpLMAnIBDDYi41HHxWuzeoiTryyCEqySEsBFRbPFKoqAyHoo1kd7A4OJnNbzOvcBc/IK3oi2U8GzIcNQR1UbFdlZIm+sb2mDeRvb39FpWNUoYQALAJVGBaxAIIsQdQR3IXZ9qLkqMYsuRZt9skKSVr4v5EwDmfkJ3sPcQQO5ChCKtmbPFyVZdZXRLE2XJVl1lKJYldZKsuUolibK32Rt7dS5vdE8Rd3B4JUOiw18p7Iv14KYcEmiIeB7pB06G6pr0Sz6i2mpg6FzjuaC4noBcoCwvEmQztzHsyOawciXafurTANuYarDXCVwDvVujdfmWlrfnp5LIa3EJHNaxtzleHttvFgf3+SRUnjdM6GLifXxOX2ZWbeUQir52Dg8/WyoEabbYW+aX2kXImZG86EdosAkHg4OQc+MjQiydjtCMl1dCFyVZctUZsTZdZKsuspRLE2XL2y9AUolibLrJRC6ylEsTZG2wtH6pr6p3wAti6yuG8fpaSe9zVRbMbMy1swiibf8Tj7rRxc48kf4/s46FjYoz2GCwHEne5xtxJ18hwQcj9I6PCUFLvkdAXjNeXHU6D5cbfNDskmqtMWp3NNj4qncNbJHd7CcvN9SVotMBoQ4ulk1jjtp+OQ3LGd2hcejbcQrZ+ONubgXUGrmEcbY2nSMG/5pHWMjvMBo6MCoi5dDHcFSOTKMZ7YWbZbHezOEkN3Qv7TeJbzae5DAWuYXVNqITFJqDuvwPNZ1tBgZp5CPhv5dFuK+5VlVZH3omxUR1TGu3ZreDgWn5EoCspOHVhika9vwn5LUlaopOjddrMLLSdO5D9HUNOl+03eOh3FFEe0MdXQxSki4tHIfwkjsuPQgeYKzDG6t1PXOI3ANuOBBGoSeSXWpMfjheX/AGgt20oxNh45sLwPDK4fVyxqy1t+MNlhlY03blikH9edp+eQeKymdlnOHU/VM42ndCc4OGmNWV9huyUkoBsdVU0bLyMH5h9V9IYPgrGUMNmi7hmJ466AeVlc59aKiuzMFx3Y2amYJC0mM/FbQd6oLL6tGCxy074ZGgskaWkd/EciF8u4nQmGaSM65HFt+djoVUJ9rRlkSyUyO5AG8mw8V1lPwOLNUwj/AOxn9wRHpFxTk0kbJg2yzKOijJaPWvGbUXyjnbmUiGQOu2Roc08wLjqDvCXtjtOHV7aaK2VnZef0sJyjuKk4NTNkdlaQSLXtwve1/I+SRUu7GpY3BK16szDHqd1JWy07b5X5C0frs5v2R4MGEdJH7MGukcXB7j+UlpPde9u5UVfTtrdonBh7EVtRyp4gL/8AfZabFSsjhEbBYAWR2lpvyTHkm8bgvFgt/qrvUMhqo2SNYCGloLC0cLH90KVmyDZmOdEQ4i5LNzwOYHHwRjiVJoVTQXY8EGxB0I3hDTaloFKJlmI4a6F1iNOBUOy2bbLZhtRT+vaAHbngaDNa4cOV9Vj0sWUkHeDZNJ2Asdw3DZJ5WxRNzPcdByA1LieAA1J6IxbshBE2zpM7+Lg0lt+nRWWxWFCGkdJb+JMCCeIj0swdDvPPTkpNbF2L8ysTb9GlsFcW2ULW5g0WIu1zfdI/zghVzLG3JbkKQHCiXb2uBHjcFYnV++7vK2vNA4y7EeyutldlJq+cRQjTe9591jeJcfsu2Z2ZkrZgxmjRrI8+6xvEkrc8PpocPphDC3LfUn43n8Tj9uoVTbS0EjtiKWkgw2n9TANbdt/xPdzPTohHGMRJuSdVNxCsLiSShbFKm6HFGpOijxKS5N1RBgz35a+W5W1a5VrW7ytvGm0wfZpEaofdRk/UDcmLKS8hI+A8warLCFc7RUYnhzDfax+xQzSvRLhM9wWncRZHlH2AszmSLKSDwSbK72mw/JJfmqWyo1YT7DY4YphE8/wZv4cgO4Bx7L/6XWPcDzSscoJHTOFi4s7F+jSQLnu+ip8DiBlF9wWyyYfG2NpFi98bHuPG7m3SefF2OtxOUoY3Frfoz/ZvB5S9zLaTRuj7naPj/wD0a3zQfXQubI4OBDgdQd61QPLH3bpqpGPbJMxJmdlm1PDhn5g87rOCo6FeRleTyjH4H5XNPIg+S+l8MxWN2HUbybCQMjb+tzi0DzB8l844jhckEhjlaWvB1B+o5haPT4oTR4ZEDb1Ur5nf0ydn6PWuQ6SaN8LjvNKv+8GxTTCOF7z8LC75G3zXyxjs2eoldzeVs21G1X/T1TgdH5WsH5G5zfx081nexWw0la/M4WYNSTutzK3jj0tsWy43jl1fkEWRE7kb7DbESzP9YCGZdQ92gaQLgq6qthGxSZmOFgdARcHqR87KRTPqc1pJjkAADGgBp0sQRy/dXlyQcaTLwueKamvRQx7JVRlztOYkuu8HdcEucT3X1U+DbJlDSPZFrPJftfhv2RbrYXv+ZGeFTsbC9jBYlpB1+E6EDvv8liu01KY6uaPgyRzW/pB7J8RY+KXw4l214Hc3L74XGXnQXehw3rJ3vPaMVrniXvDj/atamhWJ+jGX/qnM4vZp3tN/uVqzK9zNDqExPyKYppRo6shQ7WQWKI5KoOVTXx31QpfcuRc4Iz1sD4z8Qt4jcViG2OG+pqXC1rratkZNSOqzv0xUgbVXHEn5i6On8v2IrUmi7wK3sjf02HkotfOOxHftEF1uhNh91SYTjNo4gTYNJv3FoBP1TOH4oHVoe/3SL26D3Wjru80OWRd1H8j0OPLo5/g0La+YU2FMZuL+14AW+pWS7MbLTV83q4xpvkefdY3i5xRzta6XEquOki+HK11tzbe987+S1bZ3ZmKgpxFE0Xt23cXO5k8lqWTp+2KwxtKgYwXZdlJGLAtjZq1h9+V+4SzfPKz4b3OqgYrV5nEq/wBoq21xdBdZUb1VuW2GSUUQcSqbBDFXNdT8RqbqmnkRYoDJ2Qat6VR0t2OPK31UepeiLDILUjzzIC2ZBPEm2IUJT8W94dyr7oLGUFkBVzh8tiFTQqzpnptbQsyftNQesiDhy170BObZHtRWWaBwd2T9ig/EobPNxY8UO6dG/pvr2Xgm7NUPrJGtvbM4C60vCqFzWGR8mcvA3G7Q1ujQO61kIbHYMXh5tujcb9SLC3mtDhowyBjWiwDR8xc381MtddG8G7ZQzxdpTsMlLXBJmj7SdZFbVc1fGVhHtUXuM7OQ4lGBK0etbqyQaE9CqybYCC7GGYtytDRuFtCTv7yrfCp9AmtucI9bEyoZfNC4Pe0aZ2Ws/dxAN/ApjopSUW9Mxh5WTBfRg5tl6PpQKdsZzxklrzx1ItfpuHgjumwdtJTNhYBewznmf2UbYfGhUZw03ayzsp1cwu4a8LgkKwxuewJJsBxQ8ilGfSXoLHM8/wDcfkE8RGqGsWx2GD33C/4RqfIKl2t2/LnOipjpezpfsz9/+UHMjzdo3JJuSTcnvJSeTKkxrFx3N7DuPbmFut3XPwtYXHuJcWgeBcqDGsVgnlMpp5HFwFyZA3Rrct7CM66DnuVU6O2n+b1Oo3APGYdnieh0KXfImvDOlj4cHpo8wjF4aeZkrYpWuab6SMd3ixjb9UdD0j00paLPBJs4PaG5et8xBHW47kAVzGX0sokkFt3+ArS5E/uYnxIRdUn+jYmVDHHsuBOhsCDv3bl0moWP00kkTg5jiCOIR5gG0L5WH1luzYOeOF9AXj4bnjuvpodExDkKWmJZOJJbiF2zLrSkc0GempwNQ23T+0IjwXFomyjt3KGtrGe21zQPdBu7xNgO8rpQVtM40k1MG8O2cnmiDmtswkgOccrTYC9uJ4J2k2VqGzNIAdlIPZNzpruRbju0WRoZTtjdFCAxoBcXyH4nhrRoCd3Sx0TuwuIunnaTG5hLgLOHHpdD+gu3d/s6C5k1HrFKkHHo+2T9nY6eTWaYlxJ3jNr90Q4nUZWkqwy2FuSHtpajK1LR+c7MN3tghi1XmJJQniNRvVriFRvQxic6fUQM2V1TNcqunkTk0igTSLYIakdqjGJmWhH5nH5BBkWrwOqOMUmDaeJnJlz3u1+iyn5I/KATFHfxO5Qk/VyXcT1TCGMILYwpcL7KI7cVXR4w5ps4XRHlUPIOONy8BPNHnjcOmneFX0sbagBrzlkbpfmORXlBjLDxt3puedrZDwPAjce9YyNSqUWNcf43GSNg9HOFtiY8PIIcywPA2IPnorCvylxAI0QZsLtFZ+R25w8L8wjXEKCGUZh2Xt1BbpccjzWetS+QKf8AbbS8FFNDqnYobhSxCx7M8TwbaOB3jv8A3/5HMitvFkOWNg1kVnYfobIlonXFjuKHIm2cr2hduWpbiAyakO7O4CylExbbtuFjxyi5APdmKyf0ubc53upYXdlukrhxP4L8uflzWk7b7Sex0Esg982bGOb36DysT4L5pcTJISbkkkk8dTqSkc2RtttnR4uNdVQ9R099eoCsXAXsP81uvYKWzRpwLj4Gw+qnDCyLnk19+9rmtP8AcEhJOWz0OHGopR9kOZnaaOpUqdnZceP3S2QXc0/nHzIH3VtVYbYSdJHN82McPuheR9Y6u/YDVkLs4GuoBHirOljLmNB32PyUualzujIGojN/A3ClspMsYfb3ZLeBzfstynaSFMXG6zk/R1Jh1wDbQi/y1+6YpJnQSBzLXBLSDq1zToWOHFpG8K/wOQE5HcAAO51x/wCypqykIzA8HfTQ/ZCtraOhLEpRqi5w2SH1rTdxae3CwavLibepcebXbzxFjxVzj2x9Tl9XCAHu7UkhNgC7eG210GniUDRyOjkZIzQgteOhB/cL6CwvFm1NIyYfEwE9DxHnddTh8pr4nl/6lw+ku68GHD0cTNOtQAfyhx+pWlejbBcry9xLzG3KHHeXO3nyv5qNVnV3ejDY2lyU9+L3E/YJ7Pkbjs5MUXMp0QHtdWdqyNq2SwKzXaOe7isceO7NtgvXzb0MV89yrnFJt6G6mRPoXk7ZEnkUGQqRKVHIuqkUiRhFPmkHf/yrHHau9z5d24fJeYXFkaTxOg7uKq8TnzOtwCuusSl8pFc5JSik3S4yjVcd2YAYZ6d2eG+v4oyfhkHDv3FZ5iMGV566o82I2lLHtzdprhkkYdz2HeD14hDe2tC2OocI/cJu0cgdbKs0HKHZguPPrPo2D109HUcHaj6KPdORwkpCLaejothVsniWSSx1bw6dRyWkUmL8jdZVh4yBXlHiJHFdrE04JSObmtytBBWG0zjFJkc7XKdxPGyuaLFpWMGduYbjxseDh3oab6ua2f8AzqFbUGFvH8t57t4TdRcdiMm0E9DUCVuZvDeONldUR3KlwGM57PbldwcNzhxDgr1sWV1uG8LmZkk2kFjPtHZmfpqxPNNBANzQXkfmccrb+GbzQLhWGZRK929osO/Nr8giXbidrsVnLzozIBfpHm08XKgnxRuRwG8u7XidVy5K3bPQ8OoxX6HiQ2PvbK0eAlcP7Qr2onbZw5xy26h2R1/OMoHfXnKOn3YWn+4q+ZI59PG8fASx3cQd/mh5MiSpHS43yn+iylocjS078ucfIj5BXD6V2TNvDyx578oafqqbEqzNl6MH9gCK8JqG+zgOO5jT9CkopPR2ckmqZXbPbOOe8uA7LAQb+IVbWx5YnjgXj/xFvujKi2ljigeABdzyB3c0H4q/PSveN7ZgPBwd9wraSWgUZzuXZUvQ7hFCQ9jjuIZ/5hpak49EGy5eLrnwcwfdqmQVQMcYB19XTnxaG3+Sr8bqb1sd9wjBPhqpJJRoPjk7TZXYNTiR4jPHO3wtm/8AUrSth5THHU05P8p5Lf0vFx+/is0wp/8AHFvxOPhlcizYvFzLUzE/HC0nvaQ1Xx9ZF+xDnw7ceSZeSsR/hEeWFg5NCBg25A6o+iFmAdPsuzm8JHj4ldjNRZpWYYzUalHO09ZZtlmeL1G9M4I1EzNg/ic9yqSYqxqzcqC6NMgCE5ifpKHMVLpqAvNgFYVLWxNt5rUY+2ZlKiur6jI2w7gh+QqVVzl5v5KI9Dm7N41Q0UmyUUhLjCL3AajK9veiHHomyHUX00KEcOkse4oqxF2UMcdWuaD/ALroQqWKmc+dxzJlI7DmgpbIgNykv1TRC5koKL0Pxm35ODk9DMo5C9aVI5Gi3Gy6palEuEYmWkaoLgkV1h86fxz7CuSBq+GYq14F9/NXDjuKz/CZjojSlqLxnjol8+Lq7QunRh3pUkczFKgDc71bh1uxo+xQrTNLs3O1/LVaD6RMH9qq4XR+9LGRY2HaaTYHv3LPqaQxvF9CDYj5FcnKqtHe4zT62OsjzDyRBhVUGQTxniGOb3hwv8iqmFtnOHA6hTayL3COLbHySUnZ2cMOlyH2z/T7KfR4kQRrplt8lTNd2mjmG/Qp6N2nyQWqOhjyv2XoDnRBw3AuJ89EzUVVqOVvN8X0kJK9dieWARjvKpayoOXLzIPkD+6uK2bzzSiyywutNm68R5BoTVbVZpyeUY+YUGjmsAP84JEUmaZw4mw8gAo15MrN8YL8llRSZCXfha8+OUhEXo7iPtLvywWPi4FDVQztZBu0v3BaD6L8NJZUzkaOIY3uaLn6jyW+OryID/UpKOGS/wBF7TMvI39QRxMbN8EGUvZlbf8AEEVYnUARkjkuzlVySPHrQCbVVl3FZ/iU1yUS49V3cUKVGpT8VSAyZWvbdOU1AXkABTqahLipdTUsgbYb+J+wRUrAydCZslOzhmtqfsEHYlXmR3RLxLEnSnooBVyZmK9sQ5MPT7ky9BkMRGXJCWUmyAGRIo32cjuHDjUULg3+bT9to/FEfeHgfkUCiO3RGux2OFj2lti5uljucDo5p6EXC3HM4qgGTH22vIO0tVrlOh+X+xUtE+2GxzWubUwA+qfqObDxjf1HDmEOGNVPey4yGrLwBO5V2VKvQwj2NW1AqtgVthw1TXHlsHkWgtwvgjfDj/DPcgzCY9yOMJZ2ddyPyXURCMblRiG1Vc/2txBILHAt6EWIt5BUG0DmySGZgsJNXNHwyfGO6+o719BTbN07nEujBJOpWWekrYY0zjPC28DvfaPgPPuXJzZI5GmkdXBCWPUgJppb25jRW4ku0cwqBp4hTqat0IKQyR9o7nHzJaY4Jv4jTwbZOxT6OtwUSUWBIXRv7Luth9Flx0ajkcXQ5DVlztEiun1v1snKOINa4nkLfVRZG5iB4+a0krMzlLok/LHMNlJd0AU6mFpSeAHzvdMQw5AeZT5ls2/EoU3b0Gw/BLt62SfWXJ5nf48FuFDU09DQwwmRocWB3PMXal2nC5KzXY/ZH1jPWzt7LvdaeXM/ZGbMHYGZCA5g3NfrbuO8J3jYOq7ezm83lfVko+l/IxLi4ebxva4X4Hip82O5ILym19AD03lQnYHGBaNobxtc2+qHdpcCrZ9zoyOVy025DgulF/5I5OVN/wDkRWVDJSS1ygsoST91Su2erYf/AInf0ODvkmpcUmaLPbIzvY4fNGUkDaZe4hijIWkN38T9gg2trnSG53KQ4skOsgv1NvqljCQdxB8Ufs34Add2ypKSVcHAykHA3KVL7Grj9yncmHK7dgbk2cEdyQ3Gb9G1KK9lG5JV2cFdySP9FdyQ3jn9gn1I/c0fDvQ9CNZpnP8AysAY3z1J+SK8K2Rpqc/wYmg/itmd/wBzrlIbiPj9FIZiPM6cktODLhkTLj1DHMLC1pa4Wcw7iPsevBZ9tFsLlJdDct35TvH7ovZijRuS/bw7eswnKBqUVLaMgmoHNNiCFHfFZa1W4LFKNQL80NYpshYEtIRE4yK2gJarTDDqFAqoCx1ipFDLYhO4sSWwOTJqjQcEhzWsi0TZGgBBGC45lAsFfNxUuGqFyYym6XgzgcYu2WTsRA4qPW4ox7Cx9i1wsQdQQqSvueKGcQp5NSHpB4WOrKD21uxfq3GSmOaM6lnFvdzCEALdCEY1XrxuddUVdSPJu5uvNDljCRyUQxNcW4p6CM5LcyohaWncUsVrgh/TQzHPu2Pzk3ty3hO07h0v9gq4zk36lP0VO5xtz3obxN6QRcmKdk1hLjYAuJ3Aa38EcbK7DElslQNBYiM8erv2Stl6WGJoOUZuJ3nzRVDWA8UaGCK2wOXlSlpFyyawsGi3RIkkPJLwtocVOrYQEymk6E7sqfa+YCQ6Zp4W7k5K0KFNZMR2DkOlzeaakAO+x79VEklATXrxzRKB7EVmB08nvwsP9IH0VRUbDUp90OZ+lxCuvXpJmClImwZk2DI/lVLx0dYqLJszWs92SOQdRYouJHNeX6rSdeGzLV+UBD46xnv02b9BTP8Aq9v5kUjO9pIR56480h0wO8A+CKsk17MPHF+gJZjMJ+K3eCEv2+L8QRTNQQP96NvkPsop2fpvwDzKKs0/wD+lH8i34tZNHEyeKHpKoroZXOKzKCAwbCiCsJ4qygrwON0LREgKTHPZKzSGINhUMZAVRjeNve0gKvFQo9TMSNEr4Y0iiqIyXap6nalyQpph1RFnka+mmEOHzWV7T1WiGKE2VvFPojd7QPokyfPVKnq6hSZJFW1Lt6BNhooiSzqDPUpNRLrZRC1LNsMkNzx5lH9hCnCNKaxY2a6or/YFKp4Mu5ShGvA2yui6SJdPVEK5oa06aqhDFKpiQVuOjElZpWz1Sp2K1qGdn67zUrEqlFVNgNo8kryo0uJKG6ouos8iPExIeqMQCr5a88CodRPZQpKhG0YSLI404JbdoeaopKjmo738ldIgVsxpp42TrcRHNBwl6p1k55rXREYXivCV7YhZlaU42tV9DDYSGqSfalQCu6rvbVvqZsikXU2ljsooGqksOizKQCKJLpQEkTqI96TmS8hmCJZqV761QsyWXJeQdCpnXTTGL1oun42LKWzdj0LlPikUCMKXCjrwYbJJcq6seprjoq6rOiFkNxKyTevWsSnjVehLjCEELmhelcoXYpu9Lc1IanFZQ002KlwOTACXHvUZSLyjly2IU2WsuFUU7tE6HrUHsqcdWSPWKPUPXXTc5TCFytqXKBIVNqVXyIlkGnpsuSnlIWkymdmXrXpBCSStqRlokCdK9cot0klX3K6ksyJHrVGDyu9Yq7k6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QUEhQVFRQUFRUVFBUUFRQUFBUVFBUVFBQUFBQXHCYeFxkjGRQUHy8gIycpLCwsFR4xNTAqNSYrLCkBCQoKDgwOGg8PGiwkHyQpKSwsLCwpLCwsLCksLCwsLCwpKSwsLCwsKSwpKSkpLCksLCwpKSksLCwsLCwsLCwpLP/AABEIAL0BCgMBIgACEQEDEQH/xAAcAAABBQEBAQAAAAAAAAAAAAAGAgMEBQcAAQj/xABAEAABAwIDBQQIBAUDBAMAAAABAAIDBBEFEiEGMUFRYSJxgZEHExQyQqGxwVJictEjM4Ky8BXh8SSSosJDY6P/xAAaAQACAwEBAAAAAAAAAAAAAAADBAABAgUG/8QAKREAAgICAgIBBAEFAQAAAAAAAAECEQMhBBIxQSITUWFxsQUjUoHwMv/aAAwDAQACEQMRAD8AxgLrL1cuiYPFy9susoQ8XL2y5Qh5ZerrLrKEOXL2y8soQ8suXq6yhDl5Ze2XWUIcuXJymgL3taN7nBo7ybfdQgqnonP90XXs9C9nvBbbHsGylgjzNBcW3N9w00GnFV9VsnHUQyFgs9gJLeBHMdQhqabI9K2Y0uT1VTlj3NO9pITVkQh4vV1l1lCHi5e2XWUIcvF6vbKEPFy6y6yhDk5TxZnNHMpuytdm6YvnaALuJDWjmXGwU8FxTk6Rt+wVP6qnbzddx/S3QfMnyQv6SNpcl42ntHf+UH7q7rdoGUkEhBBItDEPxFg7b/05iT4jmscxeudLIXONy43JPUoDydVS8sanx+ruXhfyMul06nVRs66aTgpLMAnIBDDYi41HHxWuzeoiTryyCEqySEsBFRbPFKoqAyHoo1kd7A4OJnNbzOvcBc/IK3oi2U8GzIcNQR1UbFdlZIm+sb2mDeRvb39FpWNUoYQALAJVGBaxAIIsQdQR3IXZ9qLkqMYsuRZt9skKSVr4v5EwDmfkJ3sPcQQO5ChCKtmbPFyVZdZXRLE2XJVl1lKJYldZKsuUolibK32Rt7dS5vdE8Rd3B4JUOiw18p7Iv14KYcEmiIeB7pB06G6pr0Sz6i2mpg6FzjuaC4noBcoCwvEmQztzHsyOawciXafurTANuYarDXCVwDvVujdfmWlrfnp5LIa3EJHNaxtzleHttvFgf3+SRUnjdM6GLifXxOX2ZWbeUQir52Dg8/WyoEabbYW+aX2kXImZG86EdosAkHg4OQc+MjQiydjtCMl1dCFyVZctUZsTZdZKsuspRLE2XL2y9AUolibLrJRC6ylEsTZG2wtH6pr6p3wAti6yuG8fpaSe9zVRbMbMy1swiibf8Tj7rRxc48kf4/s46FjYoz2GCwHEne5xtxJ18hwQcj9I6PCUFLvkdAXjNeXHU6D5cbfNDskmqtMWp3NNj4qncNbJHd7CcvN9SVotMBoQ4ulk1jjtp+OQ3LGd2hcejbcQrZ+ONubgXUGrmEcbY2nSMG/5pHWMjvMBo6MCoi5dDHcFSOTKMZ7YWbZbHezOEkN3Qv7TeJbzae5DAWuYXVNqITFJqDuvwPNZ1tBgZp5CPhv5dFuK+5VlVZH3omxUR1TGu3ZreDgWn5EoCspOHVhika9vwn5LUlaopOjddrMLLSdO5D9HUNOl+03eOh3FFEe0MdXQxSki4tHIfwkjsuPQgeYKzDG6t1PXOI3ANuOBBGoSeSXWpMfjheX/AGgt20oxNh45sLwPDK4fVyxqy1t+MNlhlY03blikH9edp+eQeKymdlnOHU/VM42ndCc4OGmNWV9huyUkoBsdVU0bLyMH5h9V9IYPgrGUMNmi7hmJ466AeVlc59aKiuzMFx3Y2amYJC0mM/FbQd6oLL6tGCxy074ZGgskaWkd/EciF8u4nQmGaSM65HFt+djoVUJ9rRlkSyUyO5AG8mw8V1lPwOLNUwj/AOxn9wRHpFxTk0kbJg2yzKOijJaPWvGbUXyjnbmUiGQOu2Roc08wLjqDvCXtjtOHV7aaK2VnZef0sJyjuKk4NTNkdlaQSLXtwve1/I+SRUu7GpY3BK16szDHqd1JWy07b5X5C0frs5v2R4MGEdJH7MGukcXB7j+UlpPde9u5UVfTtrdonBh7EVtRyp4gL/8AfZabFSsjhEbBYAWR2lpvyTHkm8bgvFgt/qrvUMhqo2SNYCGloLC0cLH90KVmyDZmOdEQ4i5LNzwOYHHwRjiVJoVTQXY8EGxB0I3hDTaloFKJlmI4a6F1iNOBUOy2bbLZhtRT+vaAHbngaDNa4cOV9Vj0sWUkHeDZNJ2Asdw3DZJ5WxRNzPcdByA1LieAA1J6IxbshBE2zpM7+Lg0lt+nRWWxWFCGkdJb+JMCCeIj0swdDvPPTkpNbF2L8ysTb9GlsFcW2ULW5g0WIu1zfdI/zghVzLG3JbkKQHCiXb2uBHjcFYnV++7vK2vNA4y7EeyutldlJq+cRQjTe9591jeJcfsu2Z2ZkrZgxmjRrI8+6xvEkrc8PpocPphDC3LfUn43n8Tj9uoVTbS0EjtiKWkgw2n9TANbdt/xPdzPTohHGMRJuSdVNxCsLiSShbFKm6HFGpOijxKS5N1RBgz35a+W5W1a5VrW7ytvGm0wfZpEaofdRk/UDcmLKS8hI+A8warLCFc7RUYnhzDfax+xQzSvRLhM9wWncRZHlH2AszmSLKSDwSbK72mw/JJfmqWyo1YT7DY4YphE8/wZv4cgO4Bx7L/6XWPcDzSscoJHTOFi4s7F+jSQLnu+ip8DiBlF9wWyyYfG2NpFi98bHuPG7m3SefF2OtxOUoY3Frfoz/ZvB5S9zLaTRuj7naPj/wD0a3zQfXQubI4OBDgdQd61QPLH3bpqpGPbJMxJmdlm1PDhn5g87rOCo6FeRleTyjH4H5XNPIg+S+l8MxWN2HUbybCQMjb+tzi0DzB8l844jhckEhjlaWvB1B+o5haPT4oTR4ZEDb1Ur5nf0ydn6PWuQ6SaN8LjvNKv+8GxTTCOF7z8LC75G3zXyxjs2eoldzeVs21G1X/T1TgdH5WsH5G5zfx081nexWw0la/M4WYNSTutzK3jj0tsWy43jl1fkEWRE7kb7DbESzP9YCGZdQ92gaQLgq6qthGxSZmOFgdARcHqR87KRTPqc1pJjkAADGgBp0sQRy/dXlyQcaTLwueKamvRQx7JVRlztOYkuu8HdcEucT3X1U+DbJlDSPZFrPJftfhv2RbrYXv+ZGeFTsbC9jBYlpB1+E6EDvv8liu01KY6uaPgyRzW/pB7J8RY+KXw4l214Hc3L74XGXnQXehw3rJ3vPaMVrniXvDj/atamhWJ+jGX/qnM4vZp3tN/uVqzK9zNDqExPyKYppRo6shQ7WQWKI5KoOVTXx31QpfcuRc4Iz1sD4z8Qt4jcViG2OG+pqXC1rratkZNSOqzv0xUgbVXHEn5i6On8v2IrUmi7wK3sjf02HkotfOOxHftEF1uhNh91SYTjNo4gTYNJv3FoBP1TOH4oHVoe/3SL26D3Wjru80OWRd1H8j0OPLo5/g0La+YU2FMZuL+14AW+pWS7MbLTV83q4xpvkefdY3i5xRzta6XEquOki+HK11tzbe987+S1bZ3ZmKgpxFE0Xt23cXO5k8lqWTp+2KwxtKgYwXZdlJGLAtjZq1h9+V+4SzfPKz4b3OqgYrV5nEq/wBoq21xdBdZUb1VuW2GSUUQcSqbBDFXNdT8RqbqmnkRYoDJ2Qat6VR0t2OPK31UepeiLDILUjzzIC2ZBPEm2IUJT8W94dyr7oLGUFkBVzh8tiFTQqzpnptbQsyftNQesiDhy170BObZHtRWWaBwd2T9ig/EobPNxY8UO6dG/pvr2Xgm7NUPrJGtvbM4C60vCqFzWGR8mcvA3G7Q1ujQO61kIbHYMXh5tujcb9SLC3mtDhowyBjWiwDR8xc381MtddG8G7ZQzxdpTsMlLXBJmj7SdZFbVc1fGVhHtUXuM7OQ4lGBK0etbqyQaE9CqybYCC7GGYtytDRuFtCTv7yrfCp9AmtucI9bEyoZfNC4Pe0aZ2Ws/dxAN/ApjopSUW9Mxh5WTBfRg5tl6PpQKdsZzxklrzx1ItfpuHgjumwdtJTNhYBewznmf2UbYfGhUZw03ayzsp1cwu4a8LgkKwxuewJJsBxQ8ilGfSXoLHM8/wDcfkE8RGqGsWx2GD33C/4RqfIKl2t2/LnOipjpezpfsz9/+UHMjzdo3JJuSTcnvJSeTKkxrFx3N7DuPbmFut3XPwtYXHuJcWgeBcqDGsVgnlMpp5HFwFyZA3Rrct7CM66DnuVU6O2n+b1Oo3APGYdnieh0KXfImvDOlj4cHpo8wjF4aeZkrYpWuab6SMd3ixjb9UdD0j00paLPBJs4PaG5et8xBHW47kAVzGX0sokkFt3+ArS5E/uYnxIRdUn+jYmVDHHsuBOhsCDv3bl0moWP00kkTg5jiCOIR5gG0L5WH1luzYOeOF9AXj4bnjuvpodExDkKWmJZOJJbiF2zLrSkc0GempwNQ23T+0IjwXFomyjt3KGtrGe21zQPdBu7xNgO8rpQVtM40k1MG8O2cnmiDmtswkgOccrTYC9uJ4J2k2VqGzNIAdlIPZNzpruRbju0WRoZTtjdFCAxoBcXyH4nhrRoCd3Sx0TuwuIunnaTG5hLgLOHHpdD+gu3d/s6C5k1HrFKkHHo+2T9nY6eTWaYlxJ3jNr90Q4nUZWkqwy2FuSHtpajK1LR+c7MN3tghi1XmJJQniNRvVriFRvQxic6fUQM2V1TNcqunkTk0igTSLYIakdqjGJmWhH5nH5BBkWrwOqOMUmDaeJnJlz3u1+iyn5I/KATFHfxO5Qk/VyXcT1TCGMILYwpcL7KI7cVXR4w5ps4XRHlUPIOONy8BPNHnjcOmneFX0sbagBrzlkbpfmORXlBjLDxt3puedrZDwPAjce9YyNSqUWNcf43GSNg9HOFtiY8PIIcywPA2IPnorCvylxAI0QZsLtFZ+R25w8L8wjXEKCGUZh2Xt1BbpccjzWetS+QKf8AbbS8FFNDqnYobhSxCx7M8TwbaOB3jv8A3/5HMitvFkOWNg1kVnYfobIlonXFjuKHIm2cr2hduWpbiAyakO7O4CylExbbtuFjxyi5APdmKyf0ubc53upYXdlukrhxP4L8uflzWk7b7Sex0Esg982bGOb36DysT4L5pcTJISbkkkk8dTqSkc2RtttnR4uNdVQ9R099eoCsXAXsP81uvYKWzRpwLj4Gw+qnDCyLnk19+9rmtP8AcEhJOWz0OHGopR9kOZnaaOpUqdnZceP3S2QXc0/nHzIH3VtVYbYSdJHN82McPuheR9Y6u/YDVkLs4GuoBHirOljLmNB32PyUualzujIGojN/A3ClspMsYfb3ZLeBzfstynaSFMXG6zk/R1Jh1wDbQi/y1+6YpJnQSBzLXBLSDq1zToWOHFpG8K/wOQE5HcAAO51x/wCypqykIzA8HfTQ/ZCtraOhLEpRqi5w2SH1rTdxae3CwavLibepcebXbzxFjxVzj2x9Tl9XCAHu7UkhNgC7eG210GniUDRyOjkZIzQgteOhB/cL6CwvFm1NIyYfEwE9DxHnddTh8pr4nl/6lw+ku68GHD0cTNOtQAfyhx+pWlejbBcry9xLzG3KHHeXO3nyv5qNVnV3ejDY2lyU9+L3E/YJ7Pkbjs5MUXMp0QHtdWdqyNq2SwKzXaOe7isceO7NtgvXzb0MV89yrnFJt6G6mRPoXk7ZEnkUGQqRKVHIuqkUiRhFPmkHf/yrHHau9z5d24fJeYXFkaTxOg7uKq8TnzOtwCuusSl8pFc5JSik3S4yjVcd2YAYZ6d2eG+v4oyfhkHDv3FZ5iMGV566o82I2lLHtzdprhkkYdz2HeD14hDe2tC2OocI/cJu0cgdbKs0HKHZguPPrPo2D109HUcHaj6KPdORwkpCLaejothVsniWSSx1bw6dRyWkUmL8jdZVh4yBXlHiJHFdrE04JSObmtytBBWG0zjFJkc7XKdxPGyuaLFpWMGduYbjxseDh3oab6ua2f8AzqFbUGFvH8t57t4TdRcdiMm0E9DUCVuZvDeONldUR3KlwGM57PbldwcNzhxDgr1sWV1uG8LmZkk2kFjPtHZmfpqxPNNBANzQXkfmccrb+GbzQLhWGZRK929osO/Nr8giXbidrsVnLzozIBfpHm08XKgnxRuRwG8u7XidVy5K3bPQ8OoxX6HiQ2PvbK0eAlcP7Qr2onbZw5xy26h2R1/OMoHfXnKOn3YWn+4q+ZI59PG8fASx3cQd/mh5MiSpHS43yn+iylocjS078ucfIj5BXD6V2TNvDyx578oafqqbEqzNl6MH9gCK8JqG+zgOO5jT9CkopPR2ckmqZXbPbOOe8uA7LAQb+IVbWx5YnjgXj/xFvujKi2ljigeABdzyB3c0H4q/PSveN7ZgPBwd9wraSWgUZzuXZUvQ7hFCQ9jjuIZ/5hpak49EGy5eLrnwcwfdqmQVQMcYB19XTnxaG3+Sr8bqb1sd9wjBPhqpJJRoPjk7TZXYNTiR4jPHO3wtm/8AUrSth5THHU05P8p5Lf0vFx+/is0wp/8AHFvxOPhlcizYvFzLUzE/HC0nvaQ1Xx9ZF+xDnw7ceSZeSsR/hEeWFg5NCBg25A6o+iFmAdPsuzm8JHj4ldjNRZpWYYzUalHO09ZZtlmeL1G9M4I1EzNg/ic9yqSYqxqzcqC6NMgCE5ifpKHMVLpqAvNgFYVLWxNt5rUY+2ZlKiur6jI2w7gh+QqVVzl5v5KI9Dm7N41Q0UmyUUhLjCL3AajK9veiHHomyHUX00KEcOkse4oqxF2UMcdWuaD/ALroQqWKmc+dxzJlI7DmgpbIgNykv1TRC5koKL0Pxm35ODk9DMo5C9aVI5Gi3Gy6palEuEYmWkaoLgkV1h86fxz7CuSBq+GYq14F9/NXDjuKz/CZjojSlqLxnjol8+Lq7QunRh3pUkczFKgDc71bh1uxo+xQrTNLs3O1/LVaD6RMH9qq4XR+9LGRY2HaaTYHv3LPqaQxvF9CDYj5FcnKqtHe4zT62OsjzDyRBhVUGQTxniGOb3hwv8iqmFtnOHA6hTayL3COLbHySUnZ2cMOlyH2z/T7KfR4kQRrplt8lTNd2mjmG/Qp6N2nyQWqOhjyv2XoDnRBw3AuJ89EzUVVqOVvN8X0kJK9dieWARjvKpayoOXLzIPkD+6uK2bzzSiyywutNm68R5BoTVbVZpyeUY+YUGjmsAP84JEUmaZw4mw8gAo15MrN8YL8llRSZCXfha8+OUhEXo7iPtLvywWPi4FDVQztZBu0v3BaD6L8NJZUzkaOIY3uaLn6jyW+OryID/UpKOGS/wBF7TMvI39QRxMbN8EGUvZlbf8AEEVYnUARkjkuzlVySPHrQCbVVl3FZ/iU1yUS49V3cUKVGpT8VSAyZWvbdOU1AXkABTqahLipdTUsgbYb+J+wRUrAydCZslOzhmtqfsEHYlXmR3RLxLEnSnooBVyZmK9sQ5MPT7ky9BkMRGXJCWUmyAGRIo32cjuHDjUULg3+bT9to/FEfeHgfkUCiO3RGux2OFj2lti5uljucDo5p6EXC3HM4qgGTH22vIO0tVrlOh+X+xUtE+2GxzWubUwA+qfqObDxjf1HDmEOGNVPey4yGrLwBO5V2VKvQwj2NW1AqtgVthw1TXHlsHkWgtwvgjfDj/DPcgzCY9yOMJZ2ddyPyXURCMblRiG1Vc/2txBILHAt6EWIt5BUG0DmySGZgsJNXNHwyfGO6+o719BTbN07nEujBJOpWWekrYY0zjPC28DvfaPgPPuXJzZI5GmkdXBCWPUgJppb25jRW4ku0cwqBp4hTqat0IKQyR9o7nHzJaY4Jv4jTwbZOxT6OtwUSUWBIXRv7Luth9Flx0ajkcXQ5DVlztEiun1v1snKOINa4nkLfVRZG5iB4+a0krMzlLok/LHMNlJd0AU6mFpSeAHzvdMQw5AeZT5ls2/EoU3b0Gw/BLt62SfWXJ5nf48FuFDU09DQwwmRocWB3PMXal2nC5KzXY/ZH1jPWzt7LvdaeXM/ZGbMHYGZCA5g3NfrbuO8J3jYOq7ezm83lfVko+l/IxLi4ebxva4X4Hip82O5ILym19AD03lQnYHGBaNobxtc2+qHdpcCrZ9zoyOVy025DgulF/5I5OVN/wDkRWVDJSS1ygsoST91Su2erYf/AInf0ODvkmpcUmaLPbIzvY4fNGUkDaZe4hijIWkN38T9gg2trnSG53KQ4skOsgv1NvqljCQdxB8Ufs34Add2ypKSVcHAykHA3KVL7Grj9yncmHK7dgbk2cEdyQ3Gb9G1KK9lG5JV2cFdySP9FdyQ3jn9gn1I/c0fDvQ9CNZpnP8AysAY3z1J+SK8K2Rpqc/wYmg/itmd/wBzrlIbiPj9FIZiPM6cktODLhkTLj1DHMLC1pa4Wcw7iPsevBZ9tFsLlJdDct35TvH7ovZijRuS/bw7eswnKBqUVLaMgmoHNNiCFHfFZa1W4LFKNQL80NYpshYEtIRE4yK2gJarTDDqFAqoCx1ipFDLYhO4sSWwOTJqjQcEhzWsi0TZGgBBGC45lAsFfNxUuGqFyYym6XgzgcYu2WTsRA4qPW4ox7Cx9i1wsQdQQqSvueKGcQp5NSHpB4WOrKD21uxfq3GSmOaM6lnFvdzCEALdCEY1XrxuddUVdSPJu5uvNDljCRyUQxNcW4p6CM5LcyohaWncUsVrgh/TQzHPu2Pzk3ty3hO07h0v9gq4zk36lP0VO5xtz3obxN6QRcmKdk1hLjYAuJ3Aa38EcbK7DElslQNBYiM8erv2Stl6WGJoOUZuJ3nzRVDWA8UaGCK2wOXlSlpFyyawsGi3RIkkPJLwtocVOrYQEymk6E7sqfa+YCQ6Zp4W7k5K0KFNZMR2DkOlzeaakAO+x79VEklATXrxzRKB7EVmB08nvwsP9IH0VRUbDUp90OZ+lxCuvXpJmClImwZk2DI/lVLx0dYqLJszWs92SOQdRYouJHNeX6rSdeGzLV+UBD46xnv02b9BTP8Aq9v5kUjO9pIR56480h0wO8A+CKsk17MPHF+gJZjMJ+K3eCEv2+L8QRTNQQP96NvkPsop2fpvwDzKKs0/wD+lH8i34tZNHEyeKHpKoroZXOKzKCAwbCiCsJ4qygrwON0LREgKTHPZKzSGINhUMZAVRjeNve0gKvFQo9TMSNEr4Y0iiqIyXap6nalyQpph1RFnka+mmEOHzWV7T1WiGKE2VvFPojd7QPokyfPVKnq6hSZJFW1Lt6BNhooiSzqDPUpNRLrZRC1LNsMkNzx5lH9hCnCNKaxY2a6or/YFKp4Mu5ShGvA2yui6SJdPVEK5oa06aqhDFKpiQVuOjElZpWz1Sp2K1qGdn67zUrEqlFVNgNo8kryo0uJKG6ouos8iPExIeqMQCr5a88CodRPZQpKhG0YSLI404JbdoeaopKjmo738ldIgVsxpp42TrcRHNBwl6p1k55rXREYXivCV7YhZlaU42tV9DDYSGqSfalQCu6rvbVvqZsikXU2ljsooGqksOizKQCKJLpQEkTqI96TmS8hmCJZqV761QsyWXJeQdCpnXTTGL1oun42LKWzdj0LlPikUCMKXCjrwYbJJcq6seprjoq6rOiFkNxKyTevWsSnjVehLjCEELmhelcoXYpu9Lc1IanFZQ002KlwOTACXHvUZSLyjly2IU2WsuFUU7tE6HrUHsqcdWSPWKPUPXXTc5TCFytqXKBIVNqVXyIlkGnpsuSnlIWkymdmXrXpBCSStqRlokCdK9cot0klX3K6ksyJHrVGDyu9Yq7k6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http://www.moffitt.org/ObjectRender.aspx?Path=/ContentStore/CONTENT.jpg"/>
          <p:cNvPicPr>
            <a:picLocks noChangeAspect="1" noChangeArrowheads="1"/>
          </p:cNvPicPr>
          <p:nvPr/>
        </p:nvPicPr>
        <p:blipFill>
          <a:blip r:embed="rId2" cstate="print"/>
          <a:srcRect/>
          <a:stretch>
            <a:fillRect/>
          </a:stretch>
        </p:blipFill>
        <p:spPr bwMode="auto">
          <a:xfrm>
            <a:off x="1219200" y="1981200"/>
            <a:ext cx="5944498" cy="4225723"/>
          </a:xfrm>
          <a:prstGeom prst="rect">
            <a:avLst/>
          </a:prstGeom>
          <a:noFill/>
        </p:spPr>
      </p:pic>
    </p:spTree>
    <p:extLst>
      <p:ext uri="{BB962C8B-B14F-4D97-AF65-F5344CB8AC3E}">
        <p14:creationId xmlns:p14="http://schemas.microsoft.com/office/powerpoint/2010/main" val="1097782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Self-Monitoring</a:t>
            </a:r>
          </a:p>
        </p:txBody>
      </p:sp>
      <p:sp>
        <p:nvSpPr>
          <p:cNvPr id="17410" name="AutoShape 2" descr="data:image/jpg;base64,/9j/4AAQSkZJRgABAQAAAQABAAD/2wCEAAkGBhQSERQUEhQVFRQUFRUVFBUUFRQUFBUVFBUVFBQUFBQXHCYeFxkjGRQUHy8gIycpLCwsFR4xNTAqNSYrLCkBCQoKDgwOGg8PGiwkHyQpKSwsLCwpLCwsLCksLCwsLCwpKSwsLCwsKSwpKSkpLCksLCwpKSksLCwsLCwsLCwpLP/AABEIAL0BCgMBIgACEQEDEQH/xAAcAAABBQEBAQAAAAAAAAAAAAAGAgMEBQcAAQj/xABAEAABAwIDBQQIBAUDBAMAAAABAAIDBBEFEiEGMUFRYSJxgZEHExQyQqGxwVJictEjM4Ky8BXh8SSSosJDY6P/xAAaAQACAwEBAAAAAAAAAAAAAAADBAABAgUG/8QAKREAAgICAgIBBAEFAQAAAAAAAAECEQMhBBIxQSITUWFxsQUjUoHwMv/aAAwDAQACEQMRAD8AxgLrL1cuiYPFy9susoQ8XL2y5Qh5ZerrLrKEOXL2y8soQ8suXq6yhDl5Ze2XWUIcuXJymgL3taN7nBo7ybfdQgqnonP90XXs9C9nvBbbHsGylgjzNBcW3N9w00GnFV9VsnHUQyFgs9gJLeBHMdQhqabI9K2Y0uT1VTlj3NO9pITVkQh4vV1l1lCHi5e2XWUIcvF6vbKEPFy6y6yhDk5TxZnNHMpuytdm6YvnaALuJDWjmXGwU8FxTk6Rt+wVP6qnbzddx/S3QfMnyQv6SNpcl42ntHf+UH7q7rdoGUkEhBBItDEPxFg7b/05iT4jmscxeudLIXONy43JPUoDydVS8sanx+ruXhfyMul06nVRs66aTgpLMAnIBDDYi41HHxWuzeoiTryyCEqySEsBFRbPFKoqAyHoo1kd7A4OJnNbzOvcBc/IK3oi2U8GzIcNQR1UbFdlZIm+sb2mDeRvb39FpWNUoYQALAJVGBaxAIIsQdQR3IXZ9qLkqMYsuRZt9skKSVr4v5EwDmfkJ3sPcQQO5ChCKtmbPFyVZdZXRLE2XJVl1lKJYldZKsuUolibK32Rt7dS5vdE8Rd3B4JUOiw18p7Iv14KYcEmiIeB7pB06G6pr0Sz6i2mpg6FzjuaC4noBcoCwvEmQztzHsyOawciXafurTANuYarDXCVwDvVujdfmWlrfnp5LIa3EJHNaxtzleHttvFgf3+SRUnjdM6GLifXxOX2ZWbeUQir52Dg8/WyoEabbYW+aX2kXImZG86EdosAkHg4OQc+MjQiydjtCMl1dCFyVZctUZsTZdZKsuspRLE2XL2y9AUolibLrJRC6ylEsTZG2wtH6pr6p3wAti6yuG8fpaSe9zVRbMbMy1swiibf8Tj7rRxc48kf4/s46FjYoz2GCwHEne5xtxJ18hwQcj9I6PCUFLvkdAXjNeXHU6D5cbfNDskmqtMWp3NNj4qncNbJHd7CcvN9SVotMBoQ4ulk1jjtp+OQ3LGd2hcejbcQrZ+ONubgXUGrmEcbY2nSMG/5pHWMjvMBo6MCoi5dDHcFSOTKMZ7YWbZbHezOEkN3Qv7TeJbzae5DAWuYXVNqITFJqDuvwPNZ1tBgZp5CPhv5dFuK+5VlVZH3omxUR1TGu3ZreDgWn5EoCspOHVhika9vwn5LUlaopOjddrMLLSdO5D9HUNOl+03eOh3FFEe0MdXQxSki4tHIfwkjsuPQgeYKzDG6t1PXOI3ANuOBBGoSeSXWpMfjheX/AGgt20oxNh45sLwPDK4fVyxqy1t+MNlhlY03blikH9edp+eQeKymdlnOHU/VM42ndCc4OGmNWV9huyUkoBsdVU0bLyMH5h9V9IYPgrGUMNmi7hmJ466AeVlc59aKiuzMFx3Y2amYJC0mM/FbQd6oLL6tGCxy074ZGgskaWkd/EciF8u4nQmGaSM65HFt+djoVUJ9rRlkSyUyO5AG8mw8V1lPwOLNUwj/AOxn9wRHpFxTk0kbJg2yzKOijJaPWvGbUXyjnbmUiGQOu2Roc08wLjqDvCXtjtOHV7aaK2VnZef0sJyjuKk4NTNkdlaQSLXtwve1/I+SRUu7GpY3BK16szDHqd1JWy07b5X5C0frs5v2R4MGEdJH7MGukcXB7j+UlpPde9u5UVfTtrdonBh7EVtRyp4gL/8AfZabFSsjhEbBYAWR2lpvyTHkm8bgvFgt/qrvUMhqo2SNYCGloLC0cLH90KVmyDZmOdEQ4i5LNzwOYHHwRjiVJoVTQXY8EGxB0I3hDTaloFKJlmI4a6F1iNOBUOy2bbLZhtRT+vaAHbngaDNa4cOV9Vj0sWUkHeDZNJ2Asdw3DZJ5WxRNzPcdByA1LieAA1J6IxbshBE2zpM7+Lg0lt+nRWWxWFCGkdJb+JMCCeIj0swdDvPPTkpNbF2L8ysTb9GlsFcW2ULW5g0WIu1zfdI/zghVzLG3JbkKQHCiXb2uBHjcFYnV++7vK2vNA4y7EeyutldlJq+cRQjTe9591jeJcfsu2Z2ZkrZgxmjRrI8+6xvEkrc8PpocPphDC3LfUn43n8Tj9uoVTbS0EjtiKWkgw2n9TANbdt/xPdzPTohHGMRJuSdVNxCsLiSShbFKm6HFGpOijxKS5N1RBgz35a+W5W1a5VrW7ytvGm0wfZpEaofdRk/UDcmLKS8hI+A8warLCFc7RUYnhzDfax+xQzSvRLhM9wWncRZHlH2AszmSLKSDwSbK72mw/JJfmqWyo1YT7DY4YphE8/wZv4cgO4Bx7L/6XWPcDzSscoJHTOFi4s7F+jSQLnu+ip8DiBlF9wWyyYfG2NpFi98bHuPG7m3SefF2OtxOUoY3Frfoz/ZvB5S9zLaTRuj7naPj/wD0a3zQfXQubI4OBDgdQd61QPLH3bpqpGPbJMxJmdlm1PDhn5g87rOCo6FeRleTyjH4H5XNPIg+S+l8MxWN2HUbybCQMjb+tzi0DzB8l844jhckEhjlaWvB1B+o5haPT4oTR4ZEDb1Ur5nf0ydn6PWuQ6SaN8LjvNKv+8GxTTCOF7z8LC75G3zXyxjs2eoldzeVs21G1X/T1TgdH5WsH5G5zfx081nexWw0la/M4WYNSTutzK3jj0tsWy43jl1fkEWRE7kb7DbESzP9YCGZdQ92gaQLgq6qthGxSZmOFgdARcHqR87KRTPqc1pJjkAADGgBp0sQRy/dXlyQcaTLwueKamvRQx7JVRlztOYkuu8HdcEucT3X1U+DbJlDSPZFrPJftfhv2RbrYXv+ZGeFTsbC9jBYlpB1+E6EDvv8liu01KY6uaPgyRzW/pB7J8RY+KXw4l214Hc3L74XGXnQXehw3rJ3vPaMVrniXvDj/atamhWJ+jGX/qnM4vZp3tN/uVqzK9zNDqExPyKYppRo6shQ7WQWKI5KoOVTXx31QpfcuRc4Iz1sD4z8Qt4jcViG2OG+pqXC1rratkZNSOqzv0xUgbVXHEn5i6On8v2IrUmi7wK3sjf02HkotfOOxHftEF1uhNh91SYTjNo4gTYNJv3FoBP1TOH4oHVoe/3SL26D3Wjru80OWRd1H8j0OPLo5/g0La+YU2FMZuL+14AW+pWS7MbLTV83q4xpvkefdY3i5xRzta6XEquOki+HK11tzbe987+S1bZ3ZmKgpxFE0Xt23cXO5k8lqWTp+2KwxtKgYwXZdlJGLAtjZq1h9+V+4SzfPKz4b3OqgYrV5nEq/wBoq21xdBdZUb1VuW2GSUUQcSqbBDFXNdT8RqbqmnkRYoDJ2Qat6VR0t2OPK31UepeiLDILUjzzIC2ZBPEm2IUJT8W94dyr7oLGUFkBVzh8tiFTQqzpnptbQsyftNQesiDhy170BObZHtRWWaBwd2T9ig/EobPNxY8UO6dG/pvr2Xgm7NUPrJGtvbM4C60vCqFzWGR8mcvA3G7Q1ujQO61kIbHYMXh5tujcb9SLC3mtDhowyBjWiwDR8xc381MtddG8G7ZQzxdpTsMlLXBJmj7SdZFbVc1fGVhHtUXuM7OQ4lGBK0etbqyQaE9CqybYCC7GGYtytDRuFtCTv7yrfCp9AmtucI9bEyoZfNC4Pe0aZ2Ws/dxAN/ApjopSUW9Mxh5WTBfRg5tl6PpQKdsZzxklrzx1ItfpuHgjumwdtJTNhYBewznmf2UbYfGhUZw03ayzsp1cwu4a8LgkKwxuewJJsBxQ8ilGfSXoLHM8/wDcfkE8RGqGsWx2GD33C/4RqfIKl2t2/LnOipjpezpfsz9/+UHMjzdo3JJuSTcnvJSeTKkxrFx3N7DuPbmFut3XPwtYXHuJcWgeBcqDGsVgnlMpp5HFwFyZA3Rrct7CM66DnuVU6O2n+b1Oo3APGYdnieh0KXfImvDOlj4cHpo8wjF4aeZkrYpWuab6SMd3ixjb9UdD0j00paLPBJs4PaG5et8xBHW47kAVzGX0sokkFt3+ArS5E/uYnxIRdUn+jYmVDHHsuBOhsCDv3bl0moWP00kkTg5jiCOIR5gG0L5WH1luzYOeOF9AXj4bnjuvpodExDkKWmJZOJJbiF2zLrSkc0GempwNQ23T+0IjwXFomyjt3KGtrGe21zQPdBu7xNgO8rpQVtM40k1MG8O2cnmiDmtswkgOccrTYC9uJ4J2k2VqGzNIAdlIPZNzpruRbju0WRoZTtjdFCAxoBcXyH4nhrRoCd3Sx0TuwuIunnaTG5hLgLOHHpdD+gu3d/s6C5k1HrFKkHHo+2T9nY6eTWaYlxJ3jNr90Q4nUZWkqwy2FuSHtpajK1LR+c7MN3tghi1XmJJQniNRvVriFRvQxic6fUQM2V1TNcqunkTk0igTSLYIakdqjGJmWhH5nH5BBkWrwOqOMUmDaeJnJlz3u1+iyn5I/KATFHfxO5Qk/VyXcT1TCGMILYwpcL7KI7cVXR4w5ps4XRHlUPIOONy8BPNHnjcOmneFX0sbagBrzlkbpfmORXlBjLDxt3puedrZDwPAjce9YyNSqUWNcf43GSNg9HOFtiY8PIIcywPA2IPnorCvylxAI0QZsLtFZ+R25w8L8wjXEKCGUZh2Xt1BbpccjzWetS+QKf8AbbS8FFNDqnYobhSxCx7M8TwbaOB3jv8A3/5HMitvFkOWNg1kVnYfobIlonXFjuKHIm2cr2hduWpbiAyakO7O4CylExbbtuFjxyi5APdmKyf0ubc53upYXdlukrhxP4L8uflzWk7b7Sex0Esg982bGOb36DysT4L5pcTJISbkkkk8dTqSkc2RtttnR4uNdVQ9R099eoCsXAXsP81uvYKWzRpwLj4Gw+qnDCyLnk19+9rmtP8AcEhJOWz0OHGopR9kOZnaaOpUqdnZceP3S2QXc0/nHzIH3VtVYbYSdJHN82McPuheR9Y6u/YDVkLs4GuoBHirOljLmNB32PyUualzujIGojN/A3ClspMsYfb3ZLeBzfstynaSFMXG6zk/R1Jh1wDbQi/y1+6YpJnQSBzLXBLSDq1zToWOHFpG8K/wOQE5HcAAO51x/wCypqykIzA8HfTQ/ZCtraOhLEpRqi5w2SH1rTdxae3CwavLibepcebXbzxFjxVzj2x9Tl9XCAHu7UkhNgC7eG210GniUDRyOjkZIzQgteOhB/cL6CwvFm1NIyYfEwE9DxHnddTh8pr4nl/6lw+ku68GHD0cTNOtQAfyhx+pWlejbBcry9xLzG3KHHeXO3nyv5qNVnV3ejDY2lyU9+L3E/YJ7Pkbjs5MUXMp0QHtdWdqyNq2SwKzXaOe7isceO7NtgvXzb0MV89yrnFJt6G6mRPoXk7ZEnkUGQqRKVHIuqkUiRhFPmkHf/yrHHau9z5d24fJeYXFkaTxOg7uKq8TnzOtwCuusSl8pFc5JSik3S4yjVcd2YAYZ6d2eG+v4oyfhkHDv3FZ5iMGV566o82I2lLHtzdprhkkYdz2HeD14hDe2tC2OocI/cJu0cgdbKs0HKHZguPPrPo2D109HUcHaj6KPdORwkpCLaejothVsniWSSx1bw6dRyWkUmL8jdZVh4yBXlHiJHFdrE04JSObmtytBBWG0zjFJkc7XKdxPGyuaLFpWMGduYbjxseDh3oab6ua2f8AzqFbUGFvH8t57t4TdRcdiMm0E9DUCVuZvDeONldUR3KlwGM57PbldwcNzhxDgr1sWV1uG8LmZkk2kFjPtHZmfpqxPNNBANzQXkfmccrb+GbzQLhWGZRK929osO/Nr8giXbidrsVnLzozIBfpHm08XKgnxRuRwG8u7XidVy5K3bPQ8OoxX6HiQ2PvbK0eAlcP7Qr2onbZw5xy26h2R1/OMoHfXnKOn3YWn+4q+ZI59PG8fASx3cQd/mh5MiSpHS43yn+iylocjS078ucfIj5BXD6V2TNvDyx578oafqqbEqzNl6MH9gCK8JqG+zgOO5jT9CkopPR2ckmqZXbPbOOe8uA7LAQb+IVbWx5YnjgXj/xFvujKi2ljigeABdzyB3c0H4q/PSveN7ZgPBwd9wraSWgUZzuXZUvQ7hFCQ9jjuIZ/5hpak49EGy5eLrnwcwfdqmQVQMcYB19XTnxaG3+Sr8bqb1sd9wjBPhqpJJRoPjk7TZXYNTiR4jPHO3wtm/8AUrSth5THHU05P8p5Lf0vFx+/is0wp/8AHFvxOPhlcizYvFzLUzE/HC0nvaQ1Xx9ZF+xDnw7ceSZeSsR/hEeWFg5NCBg25A6o+iFmAdPsuzm8JHj4ldjNRZpWYYzUalHO09ZZtlmeL1G9M4I1EzNg/ic9yqSYqxqzcqC6NMgCE5ifpKHMVLpqAvNgFYVLWxNt5rUY+2ZlKiur6jI2w7gh+QqVVzl5v5KI9Dm7N41Q0UmyUUhLjCL3AajK9veiHHomyHUX00KEcOkse4oqxF2UMcdWuaD/ALroQqWKmc+dxzJlI7DmgpbIgNykv1TRC5koKL0Pxm35ODk9DMo5C9aVI5Gi3Gy6palEuEYmWkaoLgkV1h86fxz7CuSBq+GYq14F9/NXDjuKz/CZjojSlqLxnjol8+Lq7QunRh3pUkczFKgDc71bh1uxo+xQrTNLs3O1/LVaD6RMH9qq4XR+9LGRY2HaaTYHv3LPqaQxvF9CDYj5FcnKqtHe4zT62OsjzDyRBhVUGQTxniGOb3hwv8iqmFtnOHA6hTayL3COLbHySUnZ2cMOlyH2z/T7KfR4kQRrplt8lTNd2mjmG/Qp6N2nyQWqOhjyv2XoDnRBw3AuJ89EzUVVqOVvN8X0kJK9dieWARjvKpayoOXLzIPkD+6uK2bzzSiyywutNm68R5BoTVbVZpyeUY+YUGjmsAP84JEUmaZw4mw8gAo15MrN8YL8llRSZCXfha8+OUhEXo7iPtLvywWPi4FDVQztZBu0v3BaD6L8NJZUzkaOIY3uaLn6jyW+OryID/UpKOGS/wBF7TMvI39QRxMbN8EGUvZlbf8AEEVYnUARkjkuzlVySPHrQCbVVl3FZ/iU1yUS49V3cUKVGpT8VSAyZWvbdOU1AXkABTqahLipdTUsgbYb+J+wRUrAydCZslOzhmtqfsEHYlXmR3RLxLEnSnooBVyZmK9sQ5MPT7ky9BkMRGXJCWUmyAGRIo32cjuHDjUULg3+bT9to/FEfeHgfkUCiO3RGux2OFj2lti5uljucDo5p6EXC3HM4qgGTH22vIO0tVrlOh+X+xUtE+2GxzWubUwA+qfqObDxjf1HDmEOGNVPey4yGrLwBO5V2VKvQwj2NW1AqtgVthw1TXHlsHkWgtwvgjfDj/DPcgzCY9yOMJZ2ddyPyXURCMblRiG1Vc/2txBILHAt6EWIt5BUG0DmySGZgsJNXNHwyfGO6+o719BTbN07nEujBJOpWWekrYY0zjPC28DvfaPgPPuXJzZI5GmkdXBCWPUgJppb25jRW4ku0cwqBp4hTqat0IKQyR9o7nHzJaY4Jv4jTwbZOxT6OtwUSUWBIXRv7Luth9Flx0ajkcXQ5DVlztEiun1v1snKOINa4nkLfVRZG5iB4+a0krMzlLok/LHMNlJd0AU6mFpSeAHzvdMQw5AeZT5ls2/EoU3b0Gw/BLt62SfWXJ5nf48FuFDU09DQwwmRocWB3PMXal2nC5KzXY/ZH1jPWzt7LvdaeXM/ZGbMHYGZCA5g3NfrbuO8J3jYOq7ezm83lfVko+l/IxLi4ebxva4X4Hip82O5ILym19AD03lQnYHGBaNobxtc2+qHdpcCrZ9zoyOVy025DgulF/5I5OVN/wDkRWVDJSS1ygsoST91Su2erYf/AInf0ODvkmpcUmaLPbIzvY4fNGUkDaZe4hijIWkN38T9gg2trnSG53KQ4skOsgv1NvqljCQdxB8Ufs34Add2ypKSVcHAykHA3KVL7Grj9yncmHK7dgbk2cEdyQ3Gb9G1KK9lG5JV2cFdySP9FdyQ3jn9gn1I/c0fDvQ9CNZpnP8AysAY3z1J+SK8K2Rpqc/wYmg/itmd/wBzrlIbiPj9FIZiPM6cktODLhkTLj1DHMLC1pa4Wcw7iPsevBZ9tFsLlJdDct35TvH7ovZijRuS/bw7eswnKBqUVLaMgmoHNNiCFHfFZa1W4LFKNQL80NYpshYEtIRE4yK2gJarTDDqFAqoCx1ipFDLYhO4sSWwOTJqjQcEhzWsi0TZGgBBGC45lAsFfNxUuGqFyYym6XgzgcYu2WTsRA4qPW4ox7Cx9i1wsQdQQqSvueKGcQp5NSHpB4WOrKD21uxfq3GSmOaM6lnFvdzCEALdCEY1XrxuddUVdSPJu5uvNDljCRyUQxNcW4p6CM5LcyohaWncUsVrgh/TQzHPu2Pzk3ty3hO07h0v9gq4zk36lP0VO5xtz3obxN6QRcmKdk1hLjYAuJ3Aa38EcbK7DElslQNBYiM8erv2Stl6WGJoOUZuJ3nzRVDWA8UaGCK2wOXlSlpFyyawsGi3RIkkPJLwtocVOrYQEymk6E7sqfa+YCQ6Zp4W7k5K0KFNZMR2DkOlzeaakAO+x79VEklATXrxzRKB7EVmB08nvwsP9IH0VRUbDUp90OZ+lxCuvXpJmClImwZk2DI/lVLx0dYqLJszWs92SOQdRYouJHNeX6rSdeGzLV+UBD46xnv02b9BTP8Aq9v5kUjO9pIR56480h0wO8A+CKsk17MPHF+gJZjMJ+K3eCEv2+L8QRTNQQP96NvkPsop2fpvwDzKKs0/wD+lH8i34tZNHEyeKHpKoroZXOKzKCAwbCiCsJ4qygrwON0LREgKTHPZKzSGINhUMZAVRjeNve0gKvFQo9TMSNEr4Y0iiqIyXap6nalyQpph1RFnka+mmEOHzWV7T1WiGKE2VvFPojd7QPokyfPVKnq6hSZJFW1Lt6BNhooiSzqDPUpNRLrZRC1LNsMkNzx5lH9hCnCNKaxY2a6or/YFKp4Mu5ShGvA2yui6SJdPVEK5oa06aqhDFKpiQVuOjElZpWz1Sp2K1qGdn67zUrEqlFVNgNo8kryo0uJKG6ouos8iPExIeqMQCr5a88CodRPZQpKhG0YSLI404JbdoeaopKjmo738ldIgVsxpp42TrcRHNBwl6p1k55rXREYXivCV7YhZlaU42tV9DDYSGqSfalQCu6rvbVvqZsikXU2ljsooGqksOizKQCKJLpQEkTqI96TmS8hmCJZqV761QsyWXJeQdCpnXTTGL1oun42LKWzdj0LlPikUCMKXCjrwYbJJcq6seprjoq6rOiFkNxKyTevWsSnjVehLjCEELmhelcoXYpu9Lc1IanFZQ002KlwOTACXHvUZSLyjly2IU2WsuFUU7tE6HrUHsqcdWSPWKPUPXXTc5TCFytqXKBIVNqVXyIlkGnpsuSnlIWkymdmXrXpBCSStqRlokCdK9cot0klX3K6ksyJHrVGDyu9Yq7k6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QUEhQVFRQUFRUVFBUUFRQUFBUVFBUVFBQUFBQXHCYeFxkjGRQUHy8gIycpLCwsFR4xNTAqNSYrLCkBCQoKDgwOGg8PGiwkHyQpKSwsLCwpLCwsLCksLCwsLCwpKSwsLCwsKSwpKSkpLCksLCwpKSksLCwsLCwsLCwpLP/AABEIAL0BCgMBIgACEQEDEQH/xAAcAAABBQEBAQAAAAAAAAAAAAAGAgMEBQcAAQj/xABAEAABAwIDBQQIBAUDBAMAAAABAAIDBBEFEiEGMUFRYSJxgZEHExQyQqGxwVJictEjM4Ky8BXh8SSSosJDY6P/xAAaAQACAwEBAAAAAAAAAAAAAAADBAABAgUG/8QAKREAAgICAgIBBAEFAQAAAAAAAAECEQMhBBIxQSITUWFxsQUjUoHwMv/aAAwDAQACEQMRAD8AxgLrL1cuiYPFy9susoQ8XL2y5Qh5ZerrLrKEOXL2y8soQ8suXq6yhDl5Ze2XWUIcuXJymgL3taN7nBo7ybfdQgqnonP90XXs9C9nvBbbHsGylgjzNBcW3N9w00GnFV9VsnHUQyFgs9gJLeBHMdQhqabI9K2Y0uT1VTlj3NO9pITVkQh4vV1l1lCHi5e2XWUIcvF6vbKEPFy6y6yhDk5TxZnNHMpuytdm6YvnaALuJDWjmXGwU8FxTk6Rt+wVP6qnbzddx/S3QfMnyQv6SNpcl42ntHf+UH7q7rdoGUkEhBBItDEPxFg7b/05iT4jmscxeudLIXONy43JPUoDydVS8sanx+ruXhfyMul06nVRs66aTgpLMAnIBDDYi41HHxWuzeoiTryyCEqySEsBFRbPFKoqAyHoo1kd7A4OJnNbzOvcBc/IK3oi2U8GzIcNQR1UbFdlZIm+sb2mDeRvb39FpWNUoYQALAJVGBaxAIIsQdQR3IXZ9qLkqMYsuRZt9skKSVr4v5EwDmfkJ3sPcQQO5ChCKtmbPFyVZdZXRLE2XJVl1lKJYldZKsuUolibK32Rt7dS5vdE8Rd3B4JUOiw18p7Iv14KYcEmiIeB7pB06G6pr0Sz6i2mpg6FzjuaC4noBcoCwvEmQztzHsyOawciXafurTANuYarDXCVwDvVujdfmWlrfnp5LIa3EJHNaxtzleHttvFgf3+SRUnjdM6GLifXxOX2ZWbeUQir52Dg8/WyoEabbYW+aX2kXImZG86EdosAkHg4OQc+MjQiydjtCMl1dCFyVZctUZsTZdZKsuspRLE2XL2y9AUolibLrJRC6ylEsTZG2wtH6pr6p3wAti6yuG8fpaSe9zVRbMbMy1swiibf8Tj7rRxc48kf4/s46FjYoz2GCwHEne5xtxJ18hwQcj9I6PCUFLvkdAXjNeXHU6D5cbfNDskmqtMWp3NNj4qncNbJHd7CcvN9SVotMBoQ4ulk1jjtp+OQ3LGd2hcejbcQrZ+ONubgXUGrmEcbY2nSMG/5pHWMjvMBo6MCoi5dDHcFSOTKMZ7YWbZbHezOEkN3Qv7TeJbzae5DAWuYXVNqITFJqDuvwPNZ1tBgZp5CPhv5dFuK+5VlVZH3omxUR1TGu3ZreDgWn5EoCspOHVhika9vwn5LUlaopOjddrMLLSdO5D9HUNOl+03eOh3FFEe0MdXQxSki4tHIfwkjsuPQgeYKzDG6t1PXOI3ANuOBBGoSeSXWpMfjheX/AGgt20oxNh45sLwPDK4fVyxqy1t+MNlhlY03blikH9edp+eQeKymdlnOHU/VM42ndCc4OGmNWV9huyUkoBsdVU0bLyMH5h9V9IYPgrGUMNmi7hmJ466AeVlc59aKiuzMFx3Y2amYJC0mM/FbQd6oLL6tGCxy074ZGgskaWkd/EciF8u4nQmGaSM65HFt+djoVUJ9rRlkSyUyO5AG8mw8V1lPwOLNUwj/AOxn9wRHpFxTk0kbJg2yzKOijJaPWvGbUXyjnbmUiGQOu2Roc08wLjqDvCXtjtOHV7aaK2VnZef0sJyjuKk4NTNkdlaQSLXtwve1/I+SRUu7GpY3BK16szDHqd1JWy07b5X5C0frs5v2R4MGEdJH7MGukcXB7j+UlpPde9u5UVfTtrdonBh7EVtRyp4gL/8AfZabFSsjhEbBYAWR2lpvyTHkm8bgvFgt/qrvUMhqo2SNYCGloLC0cLH90KVmyDZmOdEQ4i5LNzwOYHHwRjiVJoVTQXY8EGxB0I3hDTaloFKJlmI4a6F1iNOBUOy2bbLZhtRT+vaAHbngaDNa4cOV9Vj0sWUkHeDZNJ2Asdw3DZJ5WxRNzPcdByA1LieAA1J6IxbshBE2zpM7+Lg0lt+nRWWxWFCGkdJb+JMCCeIj0swdDvPPTkpNbF2L8ysTb9GlsFcW2ULW5g0WIu1zfdI/zghVzLG3JbkKQHCiXb2uBHjcFYnV++7vK2vNA4y7EeyutldlJq+cRQjTe9591jeJcfsu2Z2ZkrZgxmjRrI8+6xvEkrc8PpocPphDC3LfUn43n8Tj9uoVTbS0EjtiKWkgw2n9TANbdt/xPdzPTohHGMRJuSdVNxCsLiSShbFKm6HFGpOijxKS5N1RBgz35a+W5W1a5VrW7ytvGm0wfZpEaofdRk/UDcmLKS8hI+A8warLCFc7RUYnhzDfax+xQzSvRLhM9wWncRZHlH2AszmSLKSDwSbK72mw/JJfmqWyo1YT7DY4YphE8/wZv4cgO4Bx7L/6XWPcDzSscoJHTOFi4s7F+jSQLnu+ip8DiBlF9wWyyYfG2NpFi98bHuPG7m3SefF2OtxOUoY3Frfoz/ZvB5S9zLaTRuj7naPj/wD0a3zQfXQubI4OBDgdQd61QPLH3bpqpGPbJMxJmdlm1PDhn5g87rOCo6FeRleTyjH4H5XNPIg+S+l8MxWN2HUbybCQMjb+tzi0DzB8l844jhckEhjlaWvB1B+o5haPT4oTR4ZEDb1Ur5nf0ydn6PWuQ6SaN8LjvNKv+8GxTTCOF7z8LC75G3zXyxjs2eoldzeVs21G1X/T1TgdH5WsH5G5zfx081nexWw0la/M4WYNSTutzK3jj0tsWy43jl1fkEWRE7kb7DbESzP9YCGZdQ92gaQLgq6qthGxSZmOFgdARcHqR87KRTPqc1pJjkAADGgBp0sQRy/dXlyQcaTLwueKamvRQx7JVRlztOYkuu8HdcEucT3X1U+DbJlDSPZFrPJftfhv2RbrYXv+ZGeFTsbC9jBYlpB1+E6EDvv8liu01KY6uaPgyRzW/pB7J8RY+KXw4l214Hc3L74XGXnQXehw3rJ3vPaMVrniXvDj/atamhWJ+jGX/qnM4vZp3tN/uVqzK9zNDqExPyKYppRo6shQ7WQWKI5KoOVTXx31QpfcuRc4Iz1sD4z8Qt4jcViG2OG+pqXC1rratkZNSOqzv0xUgbVXHEn5i6On8v2IrUmi7wK3sjf02HkotfOOxHftEF1uhNh91SYTjNo4gTYNJv3FoBP1TOH4oHVoe/3SL26D3Wjru80OWRd1H8j0OPLo5/g0La+YU2FMZuL+14AW+pWS7MbLTV83q4xpvkefdY3i5xRzta6XEquOki+HK11tzbe987+S1bZ3ZmKgpxFE0Xt23cXO5k8lqWTp+2KwxtKgYwXZdlJGLAtjZq1h9+V+4SzfPKz4b3OqgYrV5nEq/wBoq21xdBdZUb1VuW2GSUUQcSqbBDFXNdT8RqbqmnkRYoDJ2Qat6VR0t2OPK31UepeiLDILUjzzIC2ZBPEm2IUJT8W94dyr7oLGUFkBVzh8tiFTQqzpnptbQsyftNQesiDhy170BObZHtRWWaBwd2T9ig/EobPNxY8UO6dG/pvr2Xgm7NUPrJGtvbM4C60vCqFzWGR8mcvA3G7Q1ujQO61kIbHYMXh5tujcb9SLC3mtDhowyBjWiwDR8xc381MtddG8G7ZQzxdpTsMlLXBJmj7SdZFbVc1fGVhHtUXuM7OQ4lGBK0etbqyQaE9CqybYCC7GGYtytDRuFtCTv7yrfCp9AmtucI9bEyoZfNC4Pe0aZ2Ws/dxAN/ApjopSUW9Mxh5WTBfRg5tl6PpQKdsZzxklrzx1ItfpuHgjumwdtJTNhYBewznmf2UbYfGhUZw03ayzsp1cwu4a8LgkKwxuewJJsBxQ8ilGfSXoLHM8/wDcfkE8RGqGsWx2GD33C/4RqfIKl2t2/LnOipjpezpfsz9/+UHMjzdo3JJuSTcnvJSeTKkxrFx3N7DuPbmFut3XPwtYXHuJcWgeBcqDGsVgnlMpp5HFwFyZA3Rrct7CM66DnuVU6O2n+b1Oo3APGYdnieh0KXfImvDOlj4cHpo8wjF4aeZkrYpWuab6SMd3ixjb9UdD0j00paLPBJs4PaG5et8xBHW47kAVzGX0sokkFt3+ArS5E/uYnxIRdUn+jYmVDHHsuBOhsCDv3bl0moWP00kkTg5jiCOIR5gG0L5WH1luzYOeOF9AXj4bnjuvpodExDkKWmJZOJJbiF2zLrSkc0GempwNQ23T+0IjwXFomyjt3KGtrGe21zQPdBu7xNgO8rpQVtM40k1MG8O2cnmiDmtswkgOccrTYC9uJ4J2k2VqGzNIAdlIPZNzpruRbju0WRoZTtjdFCAxoBcXyH4nhrRoCd3Sx0TuwuIunnaTG5hLgLOHHpdD+gu3d/s6C5k1HrFKkHHo+2T9nY6eTWaYlxJ3jNr90Q4nUZWkqwy2FuSHtpajK1LR+c7MN3tghi1XmJJQniNRvVriFRvQxic6fUQM2V1TNcqunkTk0igTSLYIakdqjGJmWhH5nH5BBkWrwOqOMUmDaeJnJlz3u1+iyn5I/KATFHfxO5Qk/VyXcT1TCGMILYwpcL7KI7cVXR4w5ps4XRHlUPIOONy8BPNHnjcOmneFX0sbagBrzlkbpfmORXlBjLDxt3puedrZDwPAjce9YyNSqUWNcf43GSNg9HOFtiY8PIIcywPA2IPnorCvylxAI0QZsLtFZ+R25w8L8wjXEKCGUZh2Xt1BbpccjzWetS+QKf8AbbS8FFNDqnYobhSxCx7M8TwbaOB3jv8A3/5HMitvFkOWNg1kVnYfobIlonXFjuKHIm2cr2hduWpbiAyakO7O4CylExbbtuFjxyi5APdmKyf0ubc53upYXdlukrhxP4L8uflzWk7b7Sex0Esg982bGOb36DysT4L5pcTJISbkkkk8dTqSkc2RtttnR4uNdVQ9R099eoCsXAXsP81uvYKWzRpwLj4Gw+qnDCyLnk19+9rmtP8AcEhJOWz0OHGopR9kOZnaaOpUqdnZceP3S2QXc0/nHzIH3VtVYbYSdJHN82McPuheR9Y6u/YDVkLs4GuoBHirOljLmNB32PyUualzujIGojN/A3ClspMsYfb3ZLeBzfstynaSFMXG6zk/R1Jh1wDbQi/y1+6YpJnQSBzLXBLSDq1zToWOHFpG8K/wOQE5HcAAO51x/wCypqykIzA8HfTQ/ZCtraOhLEpRqi5w2SH1rTdxae3CwavLibepcebXbzxFjxVzj2x9Tl9XCAHu7UkhNgC7eG210GniUDRyOjkZIzQgteOhB/cL6CwvFm1NIyYfEwE9DxHnddTh8pr4nl/6lw+ku68GHD0cTNOtQAfyhx+pWlejbBcry9xLzG3KHHeXO3nyv5qNVnV3ejDY2lyU9+L3E/YJ7Pkbjs5MUXMp0QHtdWdqyNq2SwKzXaOe7isceO7NtgvXzb0MV89yrnFJt6G6mRPoXk7ZEnkUGQqRKVHIuqkUiRhFPmkHf/yrHHau9z5d24fJeYXFkaTxOg7uKq8TnzOtwCuusSl8pFc5JSik3S4yjVcd2YAYZ6d2eG+v4oyfhkHDv3FZ5iMGV566o82I2lLHtzdprhkkYdz2HeD14hDe2tC2OocI/cJu0cgdbKs0HKHZguPPrPo2D109HUcHaj6KPdORwkpCLaejothVsniWSSx1bw6dRyWkUmL8jdZVh4yBXlHiJHFdrE04JSObmtytBBWG0zjFJkc7XKdxPGyuaLFpWMGduYbjxseDh3oab6ua2f8AzqFbUGFvH8t57t4TdRcdiMm0E9DUCVuZvDeONldUR3KlwGM57PbldwcNzhxDgr1sWV1uG8LmZkk2kFjPtHZmfpqxPNNBANzQXkfmccrb+GbzQLhWGZRK929osO/Nr8giXbidrsVnLzozIBfpHm08XKgnxRuRwG8u7XidVy5K3bPQ8OoxX6HiQ2PvbK0eAlcP7Qr2onbZw5xy26h2R1/OMoHfXnKOn3YWn+4q+ZI59PG8fASx3cQd/mh5MiSpHS43yn+iylocjS078ucfIj5BXD6V2TNvDyx578oafqqbEqzNl6MH9gCK8JqG+zgOO5jT9CkopPR2ckmqZXbPbOOe8uA7LAQb+IVbWx5YnjgXj/xFvujKi2ljigeABdzyB3c0H4q/PSveN7ZgPBwd9wraSWgUZzuXZUvQ7hFCQ9jjuIZ/5hpak49EGy5eLrnwcwfdqmQVQMcYB19XTnxaG3+Sr8bqb1sd9wjBPhqpJJRoPjk7TZXYNTiR4jPHO3wtm/8AUrSth5THHU05P8p5Lf0vFx+/is0wp/8AHFvxOPhlcizYvFzLUzE/HC0nvaQ1Xx9ZF+xDnw7ceSZeSsR/hEeWFg5NCBg25A6o+iFmAdPsuzm8JHj4ldjNRZpWYYzUalHO09ZZtlmeL1G9M4I1EzNg/ic9yqSYqxqzcqC6NMgCE5ifpKHMVLpqAvNgFYVLWxNt5rUY+2ZlKiur6jI2w7gh+QqVVzl5v5KI9Dm7N41Q0UmyUUhLjCL3AajK9veiHHomyHUX00KEcOkse4oqxF2UMcdWuaD/ALroQqWKmc+dxzJlI7DmgpbIgNykv1TRC5koKL0Pxm35ODk9DMo5C9aVI5Gi3Gy6palEuEYmWkaoLgkV1h86fxz7CuSBq+GYq14F9/NXDjuKz/CZjojSlqLxnjol8+Lq7QunRh3pUkczFKgDc71bh1uxo+xQrTNLs3O1/LVaD6RMH9qq4XR+9LGRY2HaaTYHv3LPqaQxvF9CDYj5FcnKqtHe4zT62OsjzDyRBhVUGQTxniGOb3hwv8iqmFtnOHA6hTayL3COLbHySUnZ2cMOlyH2z/T7KfR4kQRrplt8lTNd2mjmG/Qp6N2nyQWqOhjyv2XoDnRBw3AuJ89EzUVVqOVvN8X0kJK9dieWARjvKpayoOXLzIPkD+6uK2bzzSiyywutNm68R5BoTVbVZpyeUY+YUGjmsAP84JEUmaZw4mw8gAo15MrN8YL8llRSZCXfha8+OUhEXo7iPtLvywWPi4FDVQztZBu0v3BaD6L8NJZUzkaOIY3uaLn6jyW+OryID/UpKOGS/wBF7TMvI39QRxMbN8EGUvZlbf8AEEVYnUARkjkuzlVySPHrQCbVVl3FZ/iU1yUS49V3cUKVGpT8VSAyZWvbdOU1AXkABTqahLipdTUsgbYb+J+wRUrAydCZslOzhmtqfsEHYlXmR3RLxLEnSnooBVyZmK9sQ5MPT7ky9BkMRGXJCWUmyAGRIo32cjuHDjUULg3+bT9to/FEfeHgfkUCiO3RGux2OFj2lti5uljucDo5p6EXC3HM4qgGTH22vIO0tVrlOh+X+xUtE+2GxzWubUwA+qfqObDxjf1HDmEOGNVPey4yGrLwBO5V2VKvQwj2NW1AqtgVthw1TXHlsHkWgtwvgjfDj/DPcgzCY9yOMJZ2ddyPyXURCMblRiG1Vc/2txBILHAt6EWIt5BUG0DmySGZgsJNXNHwyfGO6+o719BTbN07nEujBJOpWWekrYY0zjPC28DvfaPgPPuXJzZI5GmkdXBCWPUgJppb25jRW4ku0cwqBp4hTqat0IKQyR9o7nHzJaY4Jv4jTwbZOxT6OtwUSUWBIXRv7Luth9Flx0ajkcXQ5DVlztEiun1v1snKOINa4nkLfVRZG5iB4+a0krMzlLok/LHMNlJd0AU6mFpSeAHzvdMQw5AeZT5ls2/EoU3b0Gw/BLt62SfWXJ5nf48FuFDU09DQwwmRocWB3PMXal2nC5KzXY/ZH1jPWzt7LvdaeXM/ZGbMHYGZCA5g3NfrbuO8J3jYOq7ezm83lfVko+l/IxLi4ebxva4X4Hip82O5ILym19AD03lQnYHGBaNobxtc2+qHdpcCrZ9zoyOVy025DgulF/5I5OVN/wDkRWVDJSS1ygsoST91Su2erYf/AInf0ODvkmpcUmaLPbIzvY4fNGUkDaZe4hijIWkN38T9gg2trnSG53KQ4skOsgv1NvqljCQdxB8Ufs34Add2ypKSVcHAykHA3KVL7Grj9yncmHK7dgbk2cEdyQ3Gb9G1KK9lG5JV2cFdySP9FdyQ3jn9gn1I/c0fDvQ9CNZpnP8AysAY3z1J+SK8K2Rpqc/wYmg/itmd/wBzrlIbiPj9FIZiPM6cktODLhkTLj1DHMLC1pa4Wcw7iPsevBZ9tFsLlJdDct35TvH7ovZijRuS/bw7eswnKBqUVLaMgmoHNNiCFHfFZa1W4LFKNQL80NYpshYEtIRE4yK2gJarTDDqFAqoCx1ipFDLYhO4sSWwOTJqjQcEhzWsi0TZGgBBGC45lAsFfNxUuGqFyYym6XgzgcYu2WTsRA4qPW4ox7Cx9i1wsQdQQqSvueKGcQp5NSHpB4WOrKD21uxfq3GSmOaM6lnFvdzCEALdCEY1XrxuddUVdSPJu5uvNDljCRyUQxNcW4p6CM5LcyohaWncUsVrgh/TQzHPu2Pzk3ty3hO07h0v9gq4zk36lP0VO5xtz3obxN6QRcmKdk1hLjYAuJ3Aa38EcbK7DElslQNBYiM8erv2Stl6WGJoOUZuJ3nzRVDWA8UaGCK2wOXlSlpFyyawsGi3RIkkPJLwtocVOrYQEymk6E7sqfa+YCQ6Zp4W7k5K0KFNZMR2DkOlzeaakAO+x79VEklATXrxzRKB7EVmB08nvwsP9IH0VRUbDUp90OZ+lxCuvXpJmClImwZk2DI/lVLx0dYqLJszWs92SOQdRYouJHNeX6rSdeGzLV+UBD46xnv02b9BTP8Aq9v5kUjO9pIR56480h0wO8A+CKsk17MPHF+gJZjMJ+K3eCEv2+L8QRTNQQP96NvkPsop2fpvwDzKKs0/wD+lH8i34tZNHEyeKHpKoroZXOKzKCAwbCiCsJ4qygrwON0LREgKTHPZKzSGINhUMZAVRjeNve0gKvFQo9TMSNEr4Y0iiqIyXap6nalyQpph1RFnka+mmEOHzWV7T1WiGKE2VvFPojd7QPokyfPVKnq6hSZJFW1Lt6BNhooiSzqDPUpNRLrZRC1LNsMkNzx5lH9hCnCNKaxY2a6or/YFKp4Mu5ShGvA2yui6SJdPVEK5oa06aqhDFKpiQVuOjElZpWz1Sp2K1qGdn67zUrEqlFVNgNo8kryo0uJKG6ouos8iPExIeqMQCr5a88CodRPZQpKhG0YSLI404JbdoeaopKjmo738ldIgVsxpp42TrcRHNBwl6p1k55rXREYXivCV7YhZlaU42tV9DDYSGqSfalQCu6rvbVvqZsikXU2ljsooGqksOizKQCKJLpQEkTqI96TmS8hmCJZqV761QsyWXJeQdCpnXTTGL1oun42LKWzdj0LlPikUCMKXCjrwYbJJcq6seprjoq6rOiFkNxKyTevWsSnjVehLjCEELmhelcoXYpu9Lc1IanFZQ002KlwOTACXHvUZSLyjly2IU2WsuFUU7tE6HrUHsqcdWSPWKPUPXXTc5TCFytqXKBIVNqVXyIlkGnpsuSnlIWkymdmXrXpBCSStqRlokCdK9cot0klX3K6ksyJHrVGDyu9Yq7k6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2" descr="Tennis 10"/>
          <p:cNvPicPr>
            <a:picLocks noChangeAspect="1" noChangeArrowheads="1"/>
          </p:cNvPicPr>
          <p:nvPr/>
        </p:nvPicPr>
        <p:blipFill>
          <a:blip r:embed="rId2" cstate="print"/>
          <a:srcRect/>
          <a:stretch>
            <a:fillRect/>
          </a:stretch>
        </p:blipFill>
        <p:spPr bwMode="auto">
          <a:xfrm>
            <a:off x="1371600" y="2057400"/>
            <a:ext cx="6006178" cy="3995928"/>
          </a:xfrm>
          <a:prstGeom prst="rect">
            <a:avLst/>
          </a:prstGeom>
          <a:noFill/>
        </p:spPr>
      </p:pic>
    </p:spTree>
    <p:extLst>
      <p:ext uri="{BB962C8B-B14F-4D97-AF65-F5344CB8AC3E}">
        <p14:creationId xmlns:p14="http://schemas.microsoft.com/office/powerpoint/2010/main" val="3881270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Videre</a:t>
            </a:r>
            <a:endParaRPr lang="en-US" dirty="0"/>
          </a:p>
        </p:txBody>
      </p:sp>
      <p:sp>
        <p:nvSpPr>
          <p:cNvPr id="3" name="Content Placeholder 2"/>
          <p:cNvSpPr>
            <a:spLocks noGrp="1"/>
          </p:cNvSpPr>
          <p:nvPr>
            <p:ph sz="quarter" idx="1"/>
          </p:nvPr>
        </p:nvSpPr>
        <p:spPr>
          <a:xfrm>
            <a:off x="612648" y="3048000"/>
            <a:ext cx="8153400" cy="1143000"/>
          </a:xfrm>
        </p:spPr>
        <p:txBody>
          <a:bodyPr/>
          <a:lstStyle/>
          <a:p>
            <a:r>
              <a:rPr lang="en-US" dirty="0"/>
              <a:t>http://leadlearner.org/apps</a:t>
            </a:r>
          </a:p>
        </p:txBody>
      </p:sp>
    </p:spTree>
    <p:extLst>
      <p:ext uri="{BB962C8B-B14F-4D97-AF65-F5344CB8AC3E}">
        <p14:creationId xmlns:p14="http://schemas.microsoft.com/office/powerpoint/2010/main" val="2108309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lstStyle/>
          <a:p>
            <a:pPr eaLnBrk="1" fontAlgn="auto" hangingPunct="1">
              <a:spcAft>
                <a:spcPts val="0"/>
              </a:spcAft>
              <a:defRPr/>
            </a:pPr>
            <a:r>
              <a:rPr lang="en-US" dirty="0" smtClean="0"/>
              <a:t>The Principles of Appreciation</a:t>
            </a:r>
            <a:endParaRPr lang="en-US" dirty="0"/>
          </a:p>
        </p:txBody>
      </p:sp>
      <p:sp>
        <p:nvSpPr>
          <p:cNvPr id="49154" name="AutoShape 3"/>
          <p:cNvSpPr>
            <a:spLocks noChangeArrowheads="1"/>
          </p:cNvSpPr>
          <p:nvPr/>
        </p:nvSpPr>
        <p:spPr bwMode="auto">
          <a:xfrm>
            <a:off x="914400" y="1676400"/>
            <a:ext cx="7239000" cy="4953000"/>
          </a:xfrm>
          <a:prstGeom prst="triangle">
            <a:avLst>
              <a:gd name="adj" fmla="val 50000"/>
            </a:avLst>
          </a:prstGeom>
          <a:solidFill>
            <a:srgbClr val="922C66"/>
          </a:solidFill>
          <a:ln w="9525">
            <a:solidFill>
              <a:schemeClr val="tx1"/>
            </a:solidFill>
            <a:miter lim="800000"/>
            <a:headEnd/>
            <a:tailEnd/>
          </a:ln>
        </p:spPr>
        <p:txBody>
          <a:bodyPr wrap="none" anchor="ctr"/>
          <a:lstStyle/>
          <a:p>
            <a:endParaRPr lang="en-CA">
              <a:latin typeface="Tw Cen MT" pitchFamily="34" charset="0"/>
            </a:endParaRPr>
          </a:p>
        </p:txBody>
      </p:sp>
      <p:sp>
        <p:nvSpPr>
          <p:cNvPr id="4" name="Text Box 4"/>
          <p:cNvSpPr txBox="1">
            <a:spLocks noChangeArrowheads="1"/>
          </p:cNvSpPr>
          <p:nvPr/>
        </p:nvSpPr>
        <p:spPr bwMode="auto">
          <a:xfrm>
            <a:off x="1866900" y="6154738"/>
            <a:ext cx="5334000" cy="368300"/>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bg1"/>
                </a:solidFill>
                <a:latin typeface="Tw Cen MT" pitchFamily="34" charset="0"/>
              </a:rPr>
              <a:t>Positive Attention in the Present</a:t>
            </a:r>
          </a:p>
        </p:txBody>
      </p:sp>
      <p:sp>
        <p:nvSpPr>
          <p:cNvPr id="49156" name="AutoShape 5"/>
          <p:cNvSpPr>
            <a:spLocks noChangeAspect="1" noChangeArrowheads="1"/>
          </p:cNvSpPr>
          <p:nvPr/>
        </p:nvSpPr>
        <p:spPr bwMode="auto">
          <a:xfrm>
            <a:off x="1452563" y="1676400"/>
            <a:ext cx="6161087" cy="42164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CA">
              <a:latin typeface="Tw Cen MT" pitchFamily="34" charset="0"/>
            </a:endParaRPr>
          </a:p>
        </p:txBody>
      </p:sp>
      <p:sp>
        <p:nvSpPr>
          <p:cNvPr id="6" name="Text Box 6"/>
          <p:cNvSpPr txBox="1">
            <a:spLocks noChangeArrowheads="1"/>
          </p:cNvSpPr>
          <p:nvPr/>
        </p:nvSpPr>
        <p:spPr bwMode="auto">
          <a:xfrm>
            <a:off x="1866900" y="5441950"/>
            <a:ext cx="5334000" cy="368300"/>
          </a:xfrm>
          <a:prstGeom prst="rect">
            <a:avLst/>
          </a:prstGeom>
          <a:noFill/>
          <a:ln w="9525">
            <a:noFill/>
            <a:miter lim="800000"/>
            <a:headEnd/>
            <a:tailEnd/>
          </a:ln>
        </p:spPr>
        <p:txBody>
          <a:bodyPr>
            <a:spAutoFit/>
          </a:bodyPr>
          <a:lstStyle/>
          <a:p>
            <a:pPr algn="ctr" eaLnBrk="0" hangingPunct="0">
              <a:spcBef>
                <a:spcPct val="50000"/>
              </a:spcBef>
            </a:pPr>
            <a:r>
              <a:rPr lang="en-US" b="1">
                <a:latin typeface="Tw Cen MT" pitchFamily="34" charset="0"/>
              </a:rPr>
              <a:t>Positive Anticipation of the Future</a:t>
            </a:r>
          </a:p>
        </p:txBody>
      </p:sp>
      <p:sp>
        <p:nvSpPr>
          <p:cNvPr id="49158" name="AutoShape 7"/>
          <p:cNvSpPr>
            <a:spLocks noChangeAspect="1" noChangeArrowheads="1"/>
          </p:cNvSpPr>
          <p:nvPr/>
        </p:nvSpPr>
        <p:spPr bwMode="auto">
          <a:xfrm>
            <a:off x="1914525" y="1676400"/>
            <a:ext cx="5237163" cy="3584575"/>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CA">
              <a:latin typeface="Tw Cen MT" pitchFamily="34" charset="0"/>
            </a:endParaRPr>
          </a:p>
        </p:txBody>
      </p:sp>
      <p:sp>
        <p:nvSpPr>
          <p:cNvPr id="8" name="Text Box 8"/>
          <p:cNvSpPr txBox="1">
            <a:spLocks noChangeArrowheads="1"/>
          </p:cNvSpPr>
          <p:nvPr/>
        </p:nvSpPr>
        <p:spPr bwMode="auto">
          <a:xfrm>
            <a:off x="1866900" y="4783138"/>
            <a:ext cx="5334000" cy="368300"/>
          </a:xfrm>
          <a:prstGeom prst="rect">
            <a:avLst/>
          </a:prstGeom>
          <a:noFill/>
          <a:ln w="9525">
            <a:noFill/>
            <a:miter lim="800000"/>
            <a:headEnd/>
            <a:tailEnd/>
          </a:ln>
        </p:spPr>
        <p:txBody>
          <a:bodyPr>
            <a:spAutoFit/>
          </a:bodyPr>
          <a:lstStyle/>
          <a:p>
            <a:pPr algn="ctr" eaLnBrk="0" hangingPunct="0">
              <a:spcBef>
                <a:spcPct val="50000"/>
              </a:spcBef>
            </a:pPr>
            <a:r>
              <a:rPr lang="en-US" b="1">
                <a:latin typeface="Tw Cen MT" pitchFamily="34" charset="0"/>
              </a:rPr>
              <a:t>Positive Questions &amp; Reflections</a:t>
            </a:r>
          </a:p>
        </p:txBody>
      </p:sp>
      <p:sp>
        <p:nvSpPr>
          <p:cNvPr id="49160" name="AutoShape 9"/>
          <p:cNvSpPr>
            <a:spLocks noChangeAspect="1" noChangeArrowheads="1"/>
          </p:cNvSpPr>
          <p:nvPr/>
        </p:nvSpPr>
        <p:spPr bwMode="auto">
          <a:xfrm>
            <a:off x="2395538" y="1673225"/>
            <a:ext cx="4278312" cy="2927350"/>
          </a:xfrm>
          <a:prstGeom prst="triangle">
            <a:avLst>
              <a:gd name="adj" fmla="val 50000"/>
            </a:avLst>
          </a:prstGeom>
          <a:solidFill>
            <a:srgbClr val="A2CE52"/>
          </a:solidFill>
          <a:ln w="9525">
            <a:solidFill>
              <a:schemeClr val="tx1"/>
            </a:solidFill>
            <a:miter lim="800000"/>
            <a:headEnd/>
            <a:tailEnd/>
          </a:ln>
        </p:spPr>
        <p:txBody>
          <a:bodyPr wrap="none" anchor="ctr"/>
          <a:lstStyle/>
          <a:p>
            <a:endParaRPr lang="en-CA">
              <a:latin typeface="Tw Cen MT" pitchFamily="34" charset="0"/>
            </a:endParaRPr>
          </a:p>
        </p:txBody>
      </p:sp>
      <p:sp>
        <p:nvSpPr>
          <p:cNvPr id="49161" name="AutoShape 10"/>
          <p:cNvSpPr>
            <a:spLocks noChangeArrowheads="1"/>
          </p:cNvSpPr>
          <p:nvPr/>
        </p:nvSpPr>
        <p:spPr bwMode="auto">
          <a:xfrm>
            <a:off x="2921000" y="1600200"/>
            <a:ext cx="3227388" cy="2286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CA">
              <a:latin typeface="Tw Cen MT" pitchFamily="34" charset="0"/>
            </a:endParaRPr>
          </a:p>
        </p:txBody>
      </p:sp>
      <p:sp>
        <p:nvSpPr>
          <p:cNvPr id="11" name="Text Box 11"/>
          <p:cNvSpPr txBox="1">
            <a:spLocks noChangeArrowheads="1"/>
          </p:cNvSpPr>
          <p:nvPr/>
        </p:nvSpPr>
        <p:spPr bwMode="auto">
          <a:xfrm>
            <a:off x="1866900" y="4097338"/>
            <a:ext cx="5334000" cy="368300"/>
          </a:xfrm>
          <a:prstGeom prst="rect">
            <a:avLst/>
          </a:prstGeom>
          <a:noFill/>
          <a:ln w="9525">
            <a:noFill/>
            <a:miter lim="800000"/>
            <a:headEnd/>
            <a:tailEnd/>
          </a:ln>
        </p:spPr>
        <p:txBody>
          <a:bodyPr>
            <a:spAutoFit/>
          </a:bodyPr>
          <a:lstStyle/>
          <a:p>
            <a:pPr algn="ctr" eaLnBrk="0" hangingPunct="0">
              <a:spcBef>
                <a:spcPct val="50000"/>
              </a:spcBef>
            </a:pPr>
            <a:r>
              <a:rPr lang="en-US" b="1">
                <a:latin typeface="Tw Cen MT" pitchFamily="34" charset="0"/>
              </a:rPr>
              <a:t>Positive Conversations &amp; Interactions</a:t>
            </a:r>
          </a:p>
        </p:txBody>
      </p:sp>
      <p:sp>
        <p:nvSpPr>
          <p:cNvPr id="12" name="AutoShape 12"/>
          <p:cNvSpPr>
            <a:spLocks noChangeArrowheads="1"/>
          </p:cNvSpPr>
          <p:nvPr/>
        </p:nvSpPr>
        <p:spPr bwMode="auto">
          <a:xfrm>
            <a:off x="3390900" y="1603375"/>
            <a:ext cx="2286000" cy="16129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49164" name="Text Box 13"/>
          <p:cNvSpPr txBox="1">
            <a:spLocks noChangeArrowheads="1"/>
          </p:cNvSpPr>
          <p:nvPr/>
        </p:nvSpPr>
        <p:spPr bwMode="auto">
          <a:xfrm>
            <a:off x="1866900" y="2576513"/>
            <a:ext cx="5334000" cy="646112"/>
          </a:xfrm>
          <a:prstGeom prst="rect">
            <a:avLst/>
          </a:prstGeom>
          <a:noFill/>
          <a:ln w="9525">
            <a:noFill/>
            <a:miter lim="800000"/>
            <a:headEnd/>
            <a:tailEnd/>
          </a:ln>
        </p:spPr>
        <p:txBody>
          <a:bodyPr>
            <a:spAutoFit/>
          </a:bodyPr>
          <a:lstStyle/>
          <a:p>
            <a:pPr algn="ctr" eaLnBrk="0" hangingPunct="0">
              <a:spcBef>
                <a:spcPct val="50000"/>
              </a:spcBef>
            </a:pPr>
            <a:r>
              <a:rPr lang="en-US" b="1">
                <a:latin typeface="Tw Cen MT" pitchFamily="34" charset="0"/>
              </a:rPr>
              <a:t>Positive</a:t>
            </a:r>
            <a:br>
              <a:rPr lang="en-US" b="1">
                <a:latin typeface="Tw Cen MT" pitchFamily="34" charset="0"/>
              </a:rPr>
            </a:br>
            <a:r>
              <a:rPr lang="en-US" b="1">
                <a:latin typeface="Tw Cen MT" pitchFamily="34" charset="0"/>
              </a:rPr>
              <a:t>Actions &amp; Outcomes</a:t>
            </a:r>
          </a:p>
        </p:txBody>
      </p:sp>
      <p:sp>
        <p:nvSpPr>
          <p:cNvPr id="49165" name="Text Box 14"/>
          <p:cNvSpPr txBox="1">
            <a:spLocks noChangeArrowheads="1"/>
          </p:cNvSpPr>
          <p:nvPr/>
        </p:nvSpPr>
        <p:spPr bwMode="auto">
          <a:xfrm>
            <a:off x="1866900" y="3411538"/>
            <a:ext cx="5334000" cy="368300"/>
          </a:xfrm>
          <a:prstGeom prst="rect">
            <a:avLst/>
          </a:prstGeom>
          <a:noFill/>
          <a:ln w="9525">
            <a:noFill/>
            <a:miter lim="800000"/>
            <a:headEnd/>
            <a:tailEnd/>
          </a:ln>
        </p:spPr>
        <p:txBody>
          <a:bodyPr>
            <a:spAutoFit/>
          </a:bodyPr>
          <a:lstStyle/>
          <a:p>
            <a:pPr algn="ctr" eaLnBrk="0" hangingPunct="0">
              <a:spcBef>
                <a:spcPct val="50000"/>
              </a:spcBef>
            </a:pPr>
            <a:r>
              <a:rPr lang="en-US" b="1">
                <a:latin typeface="Tw Cen MT" pitchFamily="34" charset="0"/>
              </a:rPr>
              <a:t>Positive Energy &amp; Emotion</a:t>
            </a:r>
          </a:p>
        </p:txBody>
      </p:sp>
      <p:sp>
        <p:nvSpPr>
          <p:cNvPr id="15" name="AutoShape 15"/>
          <p:cNvSpPr>
            <a:spLocks noChangeArrowheads="1"/>
          </p:cNvSpPr>
          <p:nvPr/>
        </p:nvSpPr>
        <p:spPr bwMode="auto">
          <a:xfrm>
            <a:off x="4443413" y="5837238"/>
            <a:ext cx="182562" cy="228600"/>
          </a:xfrm>
          <a:prstGeom prst="upArrow">
            <a:avLst>
              <a:gd name="adj1" fmla="val 50000"/>
              <a:gd name="adj2" fmla="val 31304"/>
            </a:avLst>
          </a:prstGeom>
          <a:solidFill>
            <a:schemeClr val="tx2"/>
          </a:solidFill>
          <a:ln w="9525">
            <a:solidFill>
              <a:schemeClr val="tx1"/>
            </a:solidFill>
            <a:miter lim="800000"/>
            <a:headEnd/>
            <a:tailEnd/>
          </a:ln>
        </p:spPr>
        <p:txBody>
          <a:bodyPr vert="eaVert" wrap="none" anchor="ctr"/>
          <a:lstStyle/>
          <a:p>
            <a:endParaRPr lang="en-CA">
              <a:latin typeface="Tw Cen MT" pitchFamily="34" charset="0"/>
            </a:endParaRPr>
          </a:p>
        </p:txBody>
      </p:sp>
      <p:sp>
        <p:nvSpPr>
          <p:cNvPr id="16" name="AutoShape 16"/>
          <p:cNvSpPr>
            <a:spLocks noChangeArrowheads="1"/>
          </p:cNvSpPr>
          <p:nvPr/>
        </p:nvSpPr>
        <p:spPr bwMode="auto">
          <a:xfrm>
            <a:off x="4443413" y="5160963"/>
            <a:ext cx="182562" cy="228600"/>
          </a:xfrm>
          <a:prstGeom prst="upArrow">
            <a:avLst>
              <a:gd name="adj1" fmla="val 50000"/>
              <a:gd name="adj2" fmla="val 31304"/>
            </a:avLst>
          </a:prstGeom>
          <a:solidFill>
            <a:schemeClr val="tx2"/>
          </a:solidFill>
          <a:ln w="9525">
            <a:solidFill>
              <a:schemeClr val="tx1"/>
            </a:solidFill>
            <a:miter lim="800000"/>
            <a:headEnd/>
            <a:tailEnd/>
          </a:ln>
        </p:spPr>
        <p:txBody>
          <a:bodyPr vert="eaVert" wrap="none" anchor="ctr"/>
          <a:lstStyle/>
          <a:p>
            <a:endParaRPr lang="en-CA">
              <a:latin typeface="Tw Cen MT" pitchFamily="34" charset="0"/>
            </a:endParaRPr>
          </a:p>
        </p:txBody>
      </p:sp>
      <p:sp>
        <p:nvSpPr>
          <p:cNvPr id="17" name="AutoShape 17"/>
          <p:cNvSpPr>
            <a:spLocks noChangeArrowheads="1"/>
          </p:cNvSpPr>
          <p:nvPr/>
        </p:nvSpPr>
        <p:spPr bwMode="auto">
          <a:xfrm>
            <a:off x="4443413" y="4486275"/>
            <a:ext cx="182562" cy="228600"/>
          </a:xfrm>
          <a:prstGeom prst="upArrow">
            <a:avLst>
              <a:gd name="adj1" fmla="val 50000"/>
              <a:gd name="adj2" fmla="val 31304"/>
            </a:avLst>
          </a:prstGeom>
          <a:solidFill>
            <a:schemeClr val="tx2"/>
          </a:solidFill>
          <a:ln w="9525">
            <a:solidFill>
              <a:schemeClr val="tx1"/>
            </a:solidFill>
            <a:miter lim="800000"/>
            <a:headEnd/>
            <a:tailEnd/>
          </a:ln>
        </p:spPr>
        <p:txBody>
          <a:bodyPr vert="eaVert" wrap="none" anchor="ctr"/>
          <a:lstStyle/>
          <a:p>
            <a:endParaRPr lang="en-CA">
              <a:latin typeface="Tw Cen MT" pitchFamily="34" charset="0"/>
            </a:endParaRPr>
          </a:p>
        </p:txBody>
      </p:sp>
      <p:sp>
        <p:nvSpPr>
          <p:cNvPr id="18" name="AutoShape 18"/>
          <p:cNvSpPr>
            <a:spLocks noChangeArrowheads="1"/>
          </p:cNvSpPr>
          <p:nvPr/>
        </p:nvSpPr>
        <p:spPr bwMode="auto">
          <a:xfrm>
            <a:off x="4443413" y="3811588"/>
            <a:ext cx="182562" cy="228600"/>
          </a:xfrm>
          <a:prstGeom prst="upArrow">
            <a:avLst>
              <a:gd name="adj1" fmla="val 50000"/>
              <a:gd name="adj2" fmla="val 31304"/>
            </a:avLst>
          </a:prstGeom>
          <a:solidFill>
            <a:schemeClr val="tx2"/>
          </a:solidFill>
          <a:ln w="9525">
            <a:solidFill>
              <a:schemeClr val="tx1"/>
            </a:solidFill>
            <a:miter lim="800000"/>
            <a:headEnd/>
            <a:tailEnd/>
          </a:ln>
        </p:spPr>
        <p:txBody>
          <a:bodyPr vert="eaVert" wrap="none" anchor="ctr"/>
          <a:lstStyle/>
          <a:p>
            <a:endParaRPr lang="en-CA">
              <a:latin typeface="Tw Cen MT" pitchFamily="34" charset="0"/>
            </a:endParaRPr>
          </a:p>
        </p:txBody>
      </p:sp>
      <p:sp>
        <p:nvSpPr>
          <p:cNvPr id="49170" name="AutoShape 19"/>
          <p:cNvSpPr>
            <a:spLocks noChangeArrowheads="1"/>
          </p:cNvSpPr>
          <p:nvPr/>
        </p:nvSpPr>
        <p:spPr bwMode="auto">
          <a:xfrm>
            <a:off x="4443413" y="3136900"/>
            <a:ext cx="182562" cy="228600"/>
          </a:xfrm>
          <a:prstGeom prst="upArrow">
            <a:avLst>
              <a:gd name="adj1" fmla="val 50000"/>
              <a:gd name="adj2" fmla="val 31304"/>
            </a:avLst>
          </a:prstGeom>
          <a:solidFill>
            <a:schemeClr val="tx2"/>
          </a:solidFill>
          <a:ln w="9525">
            <a:solidFill>
              <a:schemeClr val="tx1"/>
            </a:solidFill>
            <a:miter lim="800000"/>
            <a:headEnd/>
            <a:tailEnd/>
          </a:ln>
        </p:spPr>
        <p:txBody>
          <a:bodyPr vert="eaVert" wrap="none" anchor="ctr"/>
          <a:lstStyle/>
          <a:p>
            <a:endParaRPr lang="en-CA">
              <a:latin typeface="Tw Cen MT" pitchFamily="34" charset="0"/>
            </a:endParaRPr>
          </a:p>
        </p:txBody>
      </p:sp>
    </p:spTree>
    <p:extLst>
      <p:ext uri="{BB962C8B-B14F-4D97-AF65-F5344CB8AC3E}">
        <p14:creationId xmlns:p14="http://schemas.microsoft.com/office/powerpoint/2010/main" val="1361885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bius.jpg"/>
          <p:cNvPicPr>
            <a:picLocks noChangeAspect="1"/>
          </p:cNvPicPr>
          <p:nvPr/>
        </p:nvPicPr>
        <p:blipFill>
          <a:blip r:embed="rId3" cstate="print">
            <a:clrChange>
              <a:clrFrom>
                <a:srgbClr val="FFFFFF"/>
              </a:clrFrom>
              <a:clrTo>
                <a:srgbClr val="FFFFFF">
                  <a:alpha val="0"/>
                </a:srgbClr>
              </a:clrTo>
            </a:clrChange>
          </a:blip>
          <a:stretch>
            <a:fillRect/>
          </a:stretch>
        </p:blipFill>
        <p:spPr>
          <a:xfrm rot="21180000">
            <a:off x="5229569" y="1645370"/>
            <a:ext cx="3533140" cy="475488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Evocative Coaching Model</a:t>
            </a:r>
            <a:endParaRPr lang="en-US" dirty="0"/>
          </a:p>
        </p:txBody>
      </p:sp>
      <p:sp>
        <p:nvSpPr>
          <p:cNvPr id="3" name="Content Placeholder 2"/>
          <p:cNvSpPr>
            <a:spLocks noGrp="1"/>
          </p:cNvSpPr>
          <p:nvPr>
            <p:ph sz="quarter" idx="1"/>
          </p:nvPr>
        </p:nvSpPr>
        <p:spPr>
          <a:xfrm>
            <a:off x="381000" y="1828800"/>
            <a:ext cx="5486400" cy="4544704"/>
          </a:xfrm>
        </p:spPr>
        <p:txBody>
          <a:bodyPr>
            <a:normAutofit fontScale="77500" lnSpcReduction="20000"/>
          </a:bodyPr>
          <a:lstStyle/>
          <a:p>
            <a:pPr marL="457200" indent="-457200">
              <a:lnSpc>
                <a:spcPct val="150000"/>
              </a:lnSpc>
            </a:pPr>
            <a:r>
              <a:rPr lang="en-US" sz="4400" dirty="0" smtClean="0"/>
              <a:t>No-Fault Turn</a:t>
            </a:r>
          </a:p>
          <a:p>
            <a:pPr marL="777875" lvl="1" indent="-457200">
              <a:lnSpc>
                <a:spcPct val="150000"/>
              </a:lnSpc>
            </a:pPr>
            <a:r>
              <a:rPr lang="en-US" sz="4100" dirty="0" smtClean="0"/>
              <a:t>Story Listening</a:t>
            </a:r>
          </a:p>
          <a:p>
            <a:pPr marL="777875" lvl="1" indent="-457200">
              <a:lnSpc>
                <a:spcPct val="150000"/>
              </a:lnSpc>
            </a:pPr>
            <a:r>
              <a:rPr lang="en-US" sz="4100" dirty="0" smtClean="0"/>
              <a:t>Expressing Empathy</a:t>
            </a:r>
          </a:p>
          <a:p>
            <a:pPr marL="457200" indent="-457200">
              <a:lnSpc>
                <a:spcPct val="150000"/>
              </a:lnSpc>
            </a:pPr>
            <a:r>
              <a:rPr lang="en-US" sz="4400" dirty="0" smtClean="0"/>
              <a:t>Strengths-Building Turn</a:t>
            </a:r>
          </a:p>
          <a:p>
            <a:pPr marL="777875" lvl="1" indent="-457200">
              <a:lnSpc>
                <a:spcPct val="150000"/>
              </a:lnSpc>
            </a:pPr>
            <a:r>
              <a:rPr lang="en-US" sz="4100" dirty="0" smtClean="0"/>
              <a:t>Appreciative Inquiry</a:t>
            </a:r>
          </a:p>
          <a:p>
            <a:pPr marL="777875" lvl="1" indent="-457200">
              <a:lnSpc>
                <a:spcPct val="150000"/>
              </a:lnSpc>
            </a:pPr>
            <a:r>
              <a:rPr lang="en-US" sz="4100" dirty="0" smtClean="0"/>
              <a:t>Design Thinking</a:t>
            </a:r>
            <a:endParaRPr lang="en-US" sz="4100" dirty="0"/>
          </a:p>
        </p:txBody>
      </p:sp>
    </p:spTree>
    <p:extLst>
      <p:ext uri="{BB962C8B-B14F-4D97-AF65-F5344CB8AC3E}">
        <p14:creationId xmlns:p14="http://schemas.microsoft.com/office/powerpoint/2010/main" val="757762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SWOT</a:t>
            </a:r>
            <a:endParaRPr lang="en-US" dirty="0"/>
          </a:p>
        </p:txBody>
      </p:sp>
      <p:pic>
        <p:nvPicPr>
          <p:cNvPr id="3584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90750" y="2041525"/>
            <a:ext cx="4452938" cy="4359275"/>
          </a:xfrm>
          <a:prstGeom prst="rect">
            <a:avLst/>
          </a:prstGeom>
          <a:noFill/>
          <a:ln w="9525">
            <a:noFill/>
            <a:miter lim="800000"/>
            <a:headEnd/>
            <a:tailEnd/>
          </a:ln>
        </p:spPr>
      </p:pic>
    </p:spTree>
    <p:extLst>
      <p:ext uri="{BB962C8B-B14F-4D97-AF65-F5344CB8AC3E}">
        <p14:creationId xmlns:p14="http://schemas.microsoft.com/office/powerpoint/2010/main" val="16171025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SOAR</a:t>
            </a:r>
            <a:endParaRPr lang="en-US" dirty="0"/>
          </a:p>
        </p:txBody>
      </p:sp>
      <p:sp>
        <p:nvSpPr>
          <p:cNvPr id="3" name="Content Placeholder 2"/>
          <p:cNvSpPr>
            <a:spLocks noGrp="1"/>
          </p:cNvSpPr>
          <p:nvPr>
            <p:ph sz="quarter" idx="1"/>
          </p:nvPr>
        </p:nvSpPr>
        <p:spPr>
          <a:xfrm>
            <a:off x="533400" y="2209800"/>
            <a:ext cx="4648200" cy="4495800"/>
          </a:xfrm>
        </p:spPr>
        <p:txBody>
          <a:bodyPr/>
          <a:lstStyle/>
          <a:p>
            <a:pPr marL="0" indent="0">
              <a:buNone/>
            </a:pPr>
            <a:r>
              <a:rPr lang="en-US" sz="4000" b="1" dirty="0" smtClean="0"/>
              <a:t>S</a:t>
            </a:r>
            <a:r>
              <a:rPr lang="en-US" sz="4000" dirty="0" smtClean="0"/>
              <a:t>trengths</a:t>
            </a:r>
          </a:p>
          <a:p>
            <a:pPr marL="0" indent="0">
              <a:buNone/>
              <a:tabLst>
                <a:tab pos="457200" algn="l"/>
              </a:tabLst>
            </a:pPr>
            <a:r>
              <a:rPr lang="en-US" sz="4000" b="1" dirty="0" smtClean="0"/>
              <a:t>	O</a:t>
            </a:r>
            <a:r>
              <a:rPr lang="en-US" sz="4000" dirty="0" smtClean="0"/>
              <a:t>pportunities</a:t>
            </a:r>
          </a:p>
          <a:p>
            <a:pPr marL="0" indent="0">
              <a:buNone/>
            </a:pPr>
            <a:r>
              <a:rPr lang="en-US" sz="4000" b="1" dirty="0" smtClean="0"/>
              <a:t>	A</a:t>
            </a:r>
            <a:r>
              <a:rPr lang="en-US" sz="4000" dirty="0" smtClean="0"/>
              <a:t>spirations</a:t>
            </a:r>
          </a:p>
          <a:p>
            <a:pPr marL="0" indent="0">
              <a:buNone/>
            </a:pPr>
            <a:r>
              <a:rPr lang="en-US" sz="4000" dirty="0" smtClean="0"/>
              <a:t>		and</a:t>
            </a:r>
          </a:p>
          <a:p>
            <a:pPr marL="0" indent="0">
              <a:buNone/>
            </a:pPr>
            <a:r>
              <a:rPr lang="en-US" sz="4000" b="1" dirty="0" smtClean="0"/>
              <a:t>		R</a:t>
            </a:r>
            <a:r>
              <a:rPr lang="en-US" sz="4000" dirty="0" smtClean="0"/>
              <a:t>esources</a:t>
            </a:r>
          </a:p>
          <a:p>
            <a:endParaRPr lang="en-US" dirty="0"/>
          </a:p>
        </p:txBody>
      </p:sp>
      <p:pic>
        <p:nvPicPr>
          <p:cNvPr id="7170" name="Picture 2" descr="http://suitcaseentrepreneur.com/wp-content/uploads/2011/07/Ducks-Quack-and-Eagles-Soar-above-the-rest-in-business-620x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28800"/>
            <a:ext cx="4941939" cy="258256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a:extLst/>
        </p:spPr>
      </p:pic>
    </p:spTree>
    <p:extLst>
      <p:ext uri="{BB962C8B-B14F-4D97-AF65-F5344CB8AC3E}">
        <p14:creationId xmlns:p14="http://schemas.microsoft.com/office/powerpoint/2010/main" val="921719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1" y="1535725"/>
            <a:ext cx="3921369" cy="5310830"/>
          </a:xfrm>
          <a:prstGeom prst="rect">
            <a:avLst/>
          </a:prstGeom>
        </p:spPr>
      </p:pic>
      <p:sp>
        <p:nvSpPr>
          <p:cNvPr id="2" name="Title 1"/>
          <p:cNvSpPr>
            <a:spLocks noGrp="1"/>
          </p:cNvSpPr>
          <p:nvPr>
            <p:ph type="title"/>
          </p:nvPr>
        </p:nvSpPr>
        <p:spPr/>
        <p:txBody>
          <a:bodyPr/>
          <a:lstStyle/>
          <a:p>
            <a:r>
              <a:rPr lang="en-US" dirty="0" smtClean="0"/>
              <a:t>Teacher Aggression</a:t>
            </a:r>
            <a:endParaRPr lang="en-US" dirty="0"/>
          </a:p>
        </p:txBody>
      </p:sp>
      <p:sp>
        <p:nvSpPr>
          <p:cNvPr id="3" name="Content Placeholder 2"/>
          <p:cNvSpPr>
            <a:spLocks noGrp="1"/>
          </p:cNvSpPr>
          <p:nvPr>
            <p:ph sz="quarter" idx="1"/>
          </p:nvPr>
        </p:nvSpPr>
        <p:spPr>
          <a:xfrm>
            <a:off x="612648" y="1905000"/>
            <a:ext cx="8153400" cy="4495800"/>
          </a:xfrm>
        </p:spPr>
        <p:txBody>
          <a:bodyPr>
            <a:normAutofit/>
          </a:bodyPr>
          <a:lstStyle/>
          <a:p>
            <a:pPr marL="514350" indent="-514350">
              <a:buFont typeface="Wingdings" pitchFamily="2" charset="2"/>
              <a:buChar char="v"/>
            </a:pPr>
            <a:r>
              <a:rPr lang="en-US" sz="4400" dirty="0" smtClean="0"/>
              <a:t>Yelling</a:t>
            </a:r>
          </a:p>
          <a:p>
            <a:pPr marL="514350" indent="-514350">
              <a:buFont typeface="Wingdings" pitchFamily="2" charset="2"/>
              <a:buChar char="v"/>
            </a:pPr>
            <a:r>
              <a:rPr lang="en-US" sz="4400" dirty="0" smtClean="0"/>
              <a:t>Sarcasm </a:t>
            </a:r>
          </a:p>
          <a:p>
            <a:pPr marL="514350" indent="-514350">
              <a:buFont typeface="Wingdings" pitchFamily="2" charset="2"/>
              <a:buChar char="v"/>
            </a:pPr>
            <a:r>
              <a:rPr lang="en-US" sz="4400" dirty="0" smtClean="0"/>
              <a:t>Humiliation</a:t>
            </a:r>
          </a:p>
          <a:p>
            <a:pPr marL="514350" indent="-514350">
              <a:buFont typeface="Wingdings" pitchFamily="2" charset="2"/>
              <a:buChar char="v"/>
            </a:pPr>
            <a:r>
              <a:rPr lang="en-US" sz="4400" dirty="0" smtClean="0"/>
              <a:t>Group punishment </a:t>
            </a:r>
            <a:br>
              <a:rPr lang="en-US" sz="4400" dirty="0" smtClean="0"/>
            </a:br>
            <a:r>
              <a:rPr lang="en-US" sz="4400" dirty="0" smtClean="0"/>
              <a:t>for individual </a:t>
            </a:r>
            <a:br>
              <a:rPr lang="en-US" sz="4400" dirty="0" smtClean="0"/>
            </a:br>
            <a:r>
              <a:rPr lang="en-US" sz="4400" dirty="0" smtClean="0"/>
              <a:t>misdemeanors</a:t>
            </a:r>
            <a:endParaRPr lang="en-US" sz="4400" dirty="0"/>
          </a:p>
        </p:txBody>
      </p:sp>
    </p:spTree>
    <p:extLst>
      <p:ext uri="{BB962C8B-B14F-4D97-AF65-F5344CB8AC3E}">
        <p14:creationId xmlns:p14="http://schemas.microsoft.com/office/powerpoint/2010/main" val="3552633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prstGeom prst="rect">
            <a:avLst/>
          </a:prstGeom>
        </p:spPr>
        <p:txBody>
          <a:bodyPr/>
          <a:lstStyle/>
          <a:p>
            <a:r>
              <a:rPr lang="en-US" dirty="0" smtClean="0"/>
              <a:t>Downloadable in Resources Section</a:t>
            </a:r>
          </a:p>
          <a:p>
            <a:r>
              <a:rPr lang="en-US" dirty="0" smtClean="0">
                <a:hlinkClick r:id="rId2"/>
              </a:rPr>
              <a:t>www.SchoolTransformation.com</a:t>
            </a:r>
            <a:endParaRPr lang="en-US" dirty="0" smtClean="0"/>
          </a:p>
        </p:txBody>
      </p:sp>
      <p:sp>
        <p:nvSpPr>
          <p:cNvPr id="2" name="Title 1"/>
          <p:cNvSpPr>
            <a:spLocks noGrp="1"/>
          </p:cNvSpPr>
          <p:nvPr>
            <p:ph type="title"/>
          </p:nvPr>
        </p:nvSpPr>
        <p:spPr/>
        <p:txBody>
          <a:bodyPr/>
          <a:lstStyle/>
          <a:p>
            <a:r>
              <a:rPr lang="en-US" dirty="0" smtClean="0"/>
              <a:t>Observation Tools</a:t>
            </a:r>
            <a:endParaRPr lang="en-US" dirty="0"/>
          </a:p>
        </p:txBody>
      </p:sp>
    </p:spTree>
    <p:extLst>
      <p:ext uri="{BB962C8B-B14F-4D97-AF65-F5344CB8AC3E}">
        <p14:creationId xmlns:p14="http://schemas.microsoft.com/office/powerpoint/2010/main" val="3611200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t="6550"/>
          <a:stretch>
            <a:fillRect/>
          </a:stretch>
        </p:blipFill>
        <p:spPr bwMode="auto">
          <a:xfrm>
            <a:off x="692944" y="838200"/>
            <a:ext cx="7732713" cy="5572125"/>
          </a:xfrm>
          <a:prstGeom prst="rect">
            <a:avLst/>
          </a:prstGeom>
          <a:noFill/>
          <a:ln w="9525">
            <a:noFill/>
            <a:miter lim="800000"/>
            <a:headEnd/>
            <a:tailEnd/>
          </a:ln>
        </p:spPr>
      </p:pic>
      <p:sp>
        <p:nvSpPr>
          <p:cNvPr id="3" name="TextBox 2"/>
          <p:cNvSpPr txBox="1"/>
          <p:nvPr/>
        </p:nvSpPr>
        <p:spPr>
          <a:xfrm>
            <a:off x="406400" y="304800"/>
            <a:ext cx="8305800" cy="461665"/>
          </a:xfrm>
          <a:prstGeom prst="rect">
            <a:avLst/>
          </a:prstGeom>
          <a:noFill/>
        </p:spPr>
        <p:txBody>
          <a:bodyPr wrap="square" rtlCol="0">
            <a:spAutoFit/>
          </a:bodyPr>
          <a:lstStyle/>
          <a:p>
            <a:pPr algn="ctr"/>
            <a:r>
              <a:rPr lang="en-US" sz="2400" dirty="0" smtClean="0"/>
              <a:t>Student Engagement Observation Tool</a:t>
            </a:r>
            <a:endParaRPr lang="en-US" sz="2400" dirty="0"/>
          </a:p>
        </p:txBody>
      </p:sp>
    </p:spTree>
    <p:extLst>
      <p:ext uri="{BB962C8B-B14F-4D97-AF65-F5344CB8AC3E}">
        <p14:creationId xmlns:p14="http://schemas.microsoft.com/office/powerpoint/2010/main" val="2967492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5940" y="1219200"/>
            <a:ext cx="8046720" cy="5190316"/>
          </a:xfrm>
          <a:prstGeom prst="rect">
            <a:avLst/>
          </a:prstGeom>
          <a:noFill/>
          <a:ln w="9525">
            <a:noFill/>
            <a:miter lim="800000"/>
            <a:headEnd/>
            <a:tailEnd/>
          </a:ln>
        </p:spPr>
      </p:pic>
      <p:sp>
        <p:nvSpPr>
          <p:cNvPr id="3" name="TextBox 2"/>
          <p:cNvSpPr txBox="1"/>
          <p:nvPr/>
        </p:nvSpPr>
        <p:spPr>
          <a:xfrm>
            <a:off x="406400" y="457200"/>
            <a:ext cx="8305800" cy="461665"/>
          </a:xfrm>
          <a:prstGeom prst="rect">
            <a:avLst/>
          </a:prstGeom>
          <a:noFill/>
        </p:spPr>
        <p:txBody>
          <a:bodyPr wrap="square" rtlCol="0">
            <a:spAutoFit/>
          </a:bodyPr>
          <a:lstStyle/>
          <a:p>
            <a:pPr algn="ctr"/>
            <a:r>
              <a:rPr lang="en-US" sz="2400" dirty="0" smtClean="0"/>
              <a:t>Teacher Verbal Behaviors Observation Tool</a:t>
            </a:r>
            <a:endParaRPr lang="en-US" sz="2400" dirty="0"/>
          </a:p>
        </p:txBody>
      </p:sp>
    </p:spTree>
    <p:extLst>
      <p:ext uri="{BB962C8B-B14F-4D97-AF65-F5344CB8AC3E}">
        <p14:creationId xmlns:p14="http://schemas.microsoft.com/office/powerpoint/2010/main" val="2668273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t="5887"/>
          <a:stretch>
            <a:fillRect/>
          </a:stretch>
        </p:blipFill>
        <p:spPr bwMode="auto">
          <a:xfrm>
            <a:off x="1719167" y="990600"/>
            <a:ext cx="5705667" cy="5765800"/>
          </a:xfrm>
          <a:prstGeom prst="rect">
            <a:avLst/>
          </a:prstGeom>
          <a:noFill/>
          <a:ln w="9525">
            <a:noFill/>
            <a:miter lim="800000"/>
            <a:headEnd/>
            <a:tailEnd/>
          </a:ln>
        </p:spPr>
      </p:pic>
      <p:sp>
        <p:nvSpPr>
          <p:cNvPr id="3" name="TextBox 2"/>
          <p:cNvSpPr txBox="1"/>
          <p:nvPr/>
        </p:nvSpPr>
        <p:spPr>
          <a:xfrm>
            <a:off x="419100" y="457200"/>
            <a:ext cx="8305800" cy="461665"/>
          </a:xfrm>
          <a:prstGeom prst="rect">
            <a:avLst/>
          </a:prstGeom>
          <a:noFill/>
        </p:spPr>
        <p:txBody>
          <a:bodyPr wrap="square" rtlCol="0">
            <a:spAutoFit/>
          </a:bodyPr>
          <a:lstStyle/>
          <a:p>
            <a:pPr algn="ctr"/>
            <a:r>
              <a:rPr lang="en-US" sz="2400" dirty="0" smtClean="0"/>
              <a:t>Level of Questioning Observation Tool</a:t>
            </a:r>
            <a:endParaRPr lang="en-US" sz="2400" dirty="0"/>
          </a:p>
        </p:txBody>
      </p:sp>
    </p:spTree>
    <p:extLst>
      <p:ext uri="{BB962C8B-B14F-4D97-AF65-F5344CB8AC3E}">
        <p14:creationId xmlns:p14="http://schemas.microsoft.com/office/powerpoint/2010/main" val="1207334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Box 4"/>
          <p:cNvSpPr txBox="1">
            <a:spLocks noChangeArrowheads="1"/>
          </p:cNvSpPr>
          <p:nvPr/>
        </p:nvSpPr>
        <p:spPr bwMode="auto">
          <a:xfrm>
            <a:off x="541338" y="3198813"/>
            <a:ext cx="7866062" cy="1200150"/>
          </a:xfrm>
          <a:prstGeom prst="rect">
            <a:avLst/>
          </a:prstGeom>
          <a:noFill/>
          <a:ln w="9525">
            <a:noFill/>
            <a:miter lim="800000"/>
            <a:headEnd/>
            <a:tailEnd/>
          </a:ln>
        </p:spPr>
        <p:txBody>
          <a:bodyPr>
            <a:spAutoFit/>
          </a:bodyPr>
          <a:lstStyle/>
          <a:p>
            <a:pPr algn="ctr"/>
            <a:r>
              <a:rPr lang="en-US" sz="3600">
                <a:solidFill>
                  <a:schemeClr val="bg1"/>
                </a:solidFill>
                <a:latin typeface="Tw Cen MT" pitchFamily="34" charset="0"/>
              </a:rPr>
              <a:t>For More Information Contact:</a:t>
            </a:r>
            <a:endParaRPr lang="en-US" sz="3600">
              <a:solidFill>
                <a:schemeClr val="bg2"/>
              </a:solidFill>
              <a:latin typeface="Tw Cen MT" pitchFamily="34" charset="0"/>
            </a:endParaRPr>
          </a:p>
          <a:p>
            <a:pPr algn="ctr"/>
            <a:r>
              <a:rPr lang="en-US" sz="3600" u="sng">
                <a:solidFill>
                  <a:srgbClr val="79455F"/>
                </a:solidFill>
                <a:latin typeface="Tw Cen MT" pitchFamily="34" charset="0"/>
              </a:rPr>
              <a:t>megan@schooltransformation.com</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Grow?</a:t>
            </a:r>
            <a:endParaRPr lang="en-US" dirty="0"/>
          </a:p>
        </p:txBody>
      </p:sp>
      <p:sp>
        <p:nvSpPr>
          <p:cNvPr id="3" name="Content Placeholder 2"/>
          <p:cNvSpPr>
            <a:spLocks noGrp="1"/>
          </p:cNvSpPr>
          <p:nvPr>
            <p:ph sz="quarter" idx="1"/>
          </p:nvPr>
        </p:nvSpPr>
        <p:spPr>
          <a:xfrm>
            <a:off x="685800" y="1905000"/>
            <a:ext cx="8153400" cy="4495800"/>
          </a:xfrm>
        </p:spPr>
        <p:txBody>
          <a:bodyPr/>
          <a:lstStyle/>
          <a:p>
            <a:endParaRPr lang="en-US" dirty="0" smtClean="0"/>
          </a:p>
          <a:p>
            <a:r>
              <a:rPr lang="en-US" sz="3600" dirty="0" smtClean="0"/>
              <a:t>Creative Energy Check-in</a:t>
            </a:r>
          </a:p>
          <a:p>
            <a:endParaRPr lang="en-US" sz="3600" dirty="0" smtClean="0"/>
          </a:p>
          <a:p>
            <a:r>
              <a:rPr lang="en-US" sz="3600" dirty="0" smtClean="0"/>
              <a:t>How did you grow in your use of your Evocative Coaching / Instructional Leadership skills? </a:t>
            </a:r>
            <a:endParaRPr lang="en-US" sz="3600" dirty="0"/>
          </a:p>
        </p:txBody>
      </p:sp>
    </p:spTree>
    <p:extLst>
      <p:ext uri="{BB962C8B-B14F-4D97-AF65-F5344CB8AC3E}">
        <p14:creationId xmlns:p14="http://schemas.microsoft.com/office/powerpoint/2010/main" val="270914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eaLnBrk="1" fontAlgn="auto" hangingPunct="1">
              <a:spcAft>
                <a:spcPts val="0"/>
              </a:spcAft>
              <a:defRPr/>
            </a:pPr>
            <a:r>
              <a:rPr lang="en-US" dirty="0" smtClean="0"/>
              <a:t>Strengths-Based Focus</a:t>
            </a:r>
            <a:endParaRPr lang="en-US" dirty="0"/>
          </a:p>
        </p:txBody>
      </p:sp>
      <p:pic>
        <p:nvPicPr>
          <p:cNvPr id="7" name="Picture 6" descr="Magnifying_Success.jpg"/>
          <p:cNvPicPr>
            <a:picLocks noChangeAspect="1"/>
          </p:cNvPicPr>
          <p:nvPr/>
        </p:nvPicPr>
        <p:blipFill>
          <a:blip r:embed="rId3" cstate="print"/>
          <a:stretch>
            <a:fillRect/>
          </a:stretch>
        </p:blipFill>
        <p:spPr>
          <a:xfrm>
            <a:off x="1905000" y="1569720"/>
            <a:ext cx="5212080" cy="52120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4671434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Teacher Self-Efficacy</a:t>
            </a:r>
            <a:endParaRPr lang="en-US" dirty="0"/>
          </a:p>
        </p:txBody>
      </p:sp>
      <p:pic>
        <p:nvPicPr>
          <p:cNvPr id="4" name="Picture 3" descr="2013-02-25 09.35.57.jpg"/>
          <p:cNvPicPr>
            <a:picLocks noChangeAspect="1"/>
          </p:cNvPicPr>
          <p:nvPr/>
        </p:nvPicPr>
        <p:blipFill>
          <a:blip r:embed="rId3" cstate="print"/>
          <a:srcRect l="5042" t="23334" r="2046" b="14445"/>
          <a:stretch>
            <a:fillRect/>
          </a:stretch>
        </p:blipFill>
        <p:spPr>
          <a:xfrm>
            <a:off x="228600" y="2590800"/>
            <a:ext cx="47244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181600" y="2743200"/>
            <a:ext cx="3782962" cy="4031873"/>
          </a:xfrm>
          <a:prstGeom prst="rect">
            <a:avLst/>
          </a:prstGeom>
          <a:noFill/>
        </p:spPr>
        <p:txBody>
          <a:bodyPr wrap="square" rtlCol="0">
            <a:spAutoFit/>
          </a:bodyPr>
          <a:lstStyle/>
          <a:p>
            <a:r>
              <a:rPr lang="en-US" altLang="en-US" sz="3200" dirty="0">
                <a:latin typeface="+mn-lt"/>
              </a:rPr>
              <a:t>A </a:t>
            </a:r>
            <a:r>
              <a:rPr lang="en-US" altLang="en-US" sz="3200" dirty="0" smtClean="0">
                <a:latin typeface="+mn-lt"/>
              </a:rPr>
              <a:t>judgment </a:t>
            </a:r>
            <a:r>
              <a:rPr lang="en-US" altLang="en-US" sz="3200" dirty="0">
                <a:latin typeface="+mn-lt"/>
              </a:rPr>
              <a:t>of </a:t>
            </a:r>
            <a:r>
              <a:rPr lang="en-US" altLang="en-US" sz="3200" dirty="0" smtClean="0">
                <a:latin typeface="+mn-lt"/>
              </a:rPr>
              <a:t>one’s capabilities </a:t>
            </a:r>
            <a:r>
              <a:rPr lang="en-US" altLang="en-US" sz="3200" dirty="0">
                <a:latin typeface="+mn-lt"/>
              </a:rPr>
              <a:t>to bring about </a:t>
            </a:r>
            <a:r>
              <a:rPr lang="en-US" altLang="en-US" sz="3200" dirty="0" smtClean="0">
                <a:latin typeface="+mn-lt"/>
              </a:rPr>
              <a:t>student </a:t>
            </a:r>
            <a:r>
              <a:rPr lang="en-US" altLang="en-US" sz="3200" dirty="0">
                <a:latin typeface="+mn-lt"/>
              </a:rPr>
              <a:t>engagement and learning, even among those students who may be difficult or unmotivated </a:t>
            </a:r>
          </a:p>
        </p:txBody>
      </p:sp>
    </p:spTree>
    <p:extLst>
      <p:ext uri="{BB962C8B-B14F-4D97-AF65-F5344CB8AC3E}">
        <p14:creationId xmlns:p14="http://schemas.microsoft.com/office/powerpoint/2010/main" val="6285093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eadinghorizons.com/Images/Blog/2011.5.teaheratboar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74573"/>
            <a:ext cx="5867399" cy="39054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eaLnBrk="1" hangingPunct="1">
              <a:spcBef>
                <a:spcPct val="50000"/>
              </a:spcBef>
            </a:pPr>
            <a:r>
              <a:rPr lang="en-US" altLang="en-US" sz="4000" b="1" dirty="0"/>
              <a:t>Sources of Self-Efficacy </a:t>
            </a:r>
          </a:p>
        </p:txBody>
      </p:sp>
      <p:sp>
        <p:nvSpPr>
          <p:cNvPr id="2" name="TextBox 1"/>
          <p:cNvSpPr txBox="1"/>
          <p:nvPr/>
        </p:nvSpPr>
        <p:spPr>
          <a:xfrm>
            <a:off x="4953000" y="3048000"/>
            <a:ext cx="3962400" cy="3385542"/>
          </a:xfrm>
          <a:prstGeom prst="rect">
            <a:avLst/>
          </a:prstGeom>
          <a:noFill/>
        </p:spPr>
        <p:txBody>
          <a:bodyPr wrap="square" rtlCol="0">
            <a:spAutoFit/>
          </a:bodyPr>
          <a:lstStyle/>
          <a:p>
            <a:pPr>
              <a:spcBef>
                <a:spcPct val="50000"/>
              </a:spcBef>
              <a:buFontTx/>
              <a:buChar char="•"/>
            </a:pPr>
            <a:r>
              <a:rPr lang="en-US" altLang="en-US" sz="2800" dirty="0" smtClean="0"/>
              <a:t> Physiological </a:t>
            </a:r>
            <a:r>
              <a:rPr lang="en-US" altLang="en-US" sz="2800" dirty="0"/>
              <a:t>Arousal</a:t>
            </a:r>
          </a:p>
          <a:p>
            <a:pPr>
              <a:spcBef>
                <a:spcPct val="50000"/>
              </a:spcBef>
              <a:buFontTx/>
              <a:buChar char="•"/>
            </a:pPr>
            <a:r>
              <a:rPr lang="en-US" altLang="en-US" sz="2800" dirty="0" smtClean="0"/>
              <a:t> Vicarious </a:t>
            </a:r>
            <a:r>
              <a:rPr lang="en-US" altLang="en-US" sz="2800" dirty="0"/>
              <a:t>Experience</a:t>
            </a:r>
          </a:p>
          <a:p>
            <a:pPr>
              <a:spcBef>
                <a:spcPct val="50000"/>
              </a:spcBef>
              <a:buFontTx/>
              <a:buChar char="•"/>
            </a:pPr>
            <a:r>
              <a:rPr lang="en-US" altLang="en-US" sz="2800" dirty="0" smtClean="0"/>
              <a:t> Verbal </a:t>
            </a:r>
            <a:r>
              <a:rPr lang="en-US" altLang="en-US" sz="2800" dirty="0"/>
              <a:t>Persuasion</a:t>
            </a:r>
          </a:p>
          <a:p>
            <a:pPr>
              <a:spcBef>
                <a:spcPct val="50000"/>
              </a:spcBef>
              <a:buFontTx/>
              <a:buChar char="•"/>
            </a:pPr>
            <a:r>
              <a:rPr lang="en-US" altLang="en-US" sz="2800" dirty="0" smtClean="0"/>
              <a:t> Mastery </a:t>
            </a:r>
            <a:r>
              <a:rPr lang="en-US" altLang="en-US" sz="2800" dirty="0"/>
              <a:t>Experience</a:t>
            </a:r>
          </a:p>
          <a:p>
            <a:pPr eaLnBrk="1" hangingPunct="1">
              <a:spcBef>
                <a:spcPct val="50000"/>
              </a:spcBef>
              <a:buFontTx/>
              <a:buChar char="•"/>
            </a:pPr>
            <a:endParaRPr lang="en-US" altLang="en-US" sz="2800" dirty="0">
              <a:latin typeface="+mn-lt"/>
            </a:endParaRPr>
          </a:p>
          <a:p>
            <a:endParaRPr lang="en-US" dirty="0"/>
          </a:p>
        </p:txBody>
      </p:sp>
    </p:spTree>
    <p:extLst>
      <p:ext uri="{BB962C8B-B14F-4D97-AF65-F5344CB8AC3E}">
        <p14:creationId xmlns:p14="http://schemas.microsoft.com/office/powerpoint/2010/main" val="25477632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z="3200" dirty="0"/>
              <a:t>Teacher Sense of Efficacy Model</a:t>
            </a:r>
          </a:p>
        </p:txBody>
      </p:sp>
      <p:sp>
        <p:nvSpPr>
          <p:cNvPr id="65540" name="Text Box 4"/>
          <p:cNvSpPr txBox="1">
            <a:spLocks noChangeArrowheads="1"/>
          </p:cNvSpPr>
          <p:nvPr/>
        </p:nvSpPr>
        <p:spPr bwMode="auto">
          <a:xfrm>
            <a:off x="736600" y="1905000"/>
            <a:ext cx="1752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1200" b="1" dirty="0"/>
              <a:t>Sources of Efficacy Information</a:t>
            </a:r>
          </a:p>
          <a:p>
            <a:pPr>
              <a:spcBef>
                <a:spcPct val="50000"/>
              </a:spcBef>
              <a:buFontTx/>
              <a:buChar char="•"/>
            </a:pPr>
            <a:r>
              <a:rPr lang="en-US" altLang="en-US" sz="1200" dirty="0"/>
              <a:t> Physiological Arousal</a:t>
            </a:r>
          </a:p>
          <a:p>
            <a:pPr>
              <a:spcBef>
                <a:spcPct val="50000"/>
              </a:spcBef>
              <a:buFontTx/>
              <a:buChar char="•"/>
            </a:pPr>
            <a:r>
              <a:rPr lang="en-US" altLang="en-US" sz="1200" dirty="0" smtClean="0"/>
              <a:t> Vicarious </a:t>
            </a:r>
            <a:r>
              <a:rPr lang="en-US" altLang="en-US" sz="1200" dirty="0"/>
              <a:t>Experience</a:t>
            </a:r>
          </a:p>
          <a:p>
            <a:pPr>
              <a:spcBef>
                <a:spcPct val="50000"/>
              </a:spcBef>
              <a:buFontTx/>
              <a:buChar char="•"/>
            </a:pPr>
            <a:r>
              <a:rPr lang="en-US" altLang="en-US" sz="1200" dirty="0" smtClean="0"/>
              <a:t> Verbal </a:t>
            </a:r>
            <a:r>
              <a:rPr lang="en-US" altLang="en-US" sz="1200" dirty="0"/>
              <a:t>Persuasion</a:t>
            </a:r>
          </a:p>
          <a:p>
            <a:pPr eaLnBrk="1" hangingPunct="1">
              <a:spcBef>
                <a:spcPct val="50000"/>
              </a:spcBef>
              <a:buFontTx/>
              <a:buChar char="•"/>
            </a:pPr>
            <a:r>
              <a:rPr lang="en-US" altLang="en-US" sz="1200" dirty="0" smtClean="0"/>
              <a:t> Mastery </a:t>
            </a:r>
            <a:r>
              <a:rPr lang="en-US" altLang="en-US" sz="1200" dirty="0"/>
              <a:t>Experience</a:t>
            </a:r>
          </a:p>
          <a:p>
            <a:pPr eaLnBrk="1" hangingPunct="1">
              <a:spcBef>
                <a:spcPct val="50000"/>
              </a:spcBef>
              <a:buFontTx/>
              <a:buChar char="•"/>
            </a:pPr>
            <a:r>
              <a:rPr lang="en-US" altLang="en-US" sz="1200" dirty="0"/>
              <a:t> </a:t>
            </a:r>
            <a:r>
              <a:rPr lang="en-US" altLang="en-US" sz="1200" dirty="0" smtClean="0"/>
              <a:t>  </a:t>
            </a:r>
            <a:r>
              <a:rPr lang="en-US" altLang="en-US" sz="1200" dirty="0"/>
              <a:t/>
            </a:r>
            <a:br>
              <a:rPr lang="en-US" altLang="en-US" sz="1200" dirty="0"/>
            </a:br>
            <a:r>
              <a:rPr lang="en-US" altLang="en-US" sz="1200" dirty="0"/>
              <a:t>New Sources of Efficacy Information</a:t>
            </a:r>
          </a:p>
          <a:p>
            <a:pPr algn="ctr" eaLnBrk="1" hangingPunct="1">
              <a:spcBef>
                <a:spcPct val="50000"/>
              </a:spcBef>
            </a:pPr>
            <a:endParaRPr lang="en-US" altLang="en-US" sz="1200" dirty="0"/>
          </a:p>
        </p:txBody>
      </p:sp>
      <p:sp>
        <p:nvSpPr>
          <p:cNvPr id="65541" name="Text Box 5"/>
          <p:cNvSpPr txBox="1">
            <a:spLocks noChangeArrowheads="1"/>
          </p:cNvSpPr>
          <p:nvPr/>
        </p:nvSpPr>
        <p:spPr bwMode="auto">
          <a:xfrm>
            <a:off x="7137400" y="4267200"/>
            <a:ext cx="13716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endParaRPr lang="en-US" altLang="en-US" sz="1200"/>
          </a:p>
          <a:p>
            <a:pPr algn="ctr" eaLnBrk="1" hangingPunct="1">
              <a:spcBef>
                <a:spcPct val="50000"/>
              </a:spcBef>
            </a:pPr>
            <a:r>
              <a:rPr lang="en-US" altLang="en-US" sz="1200" b="1"/>
              <a:t>Consequences of Teacher Efficacy</a:t>
            </a:r>
          </a:p>
          <a:p>
            <a:pPr algn="ctr" eaLnBrk="1" hangingPunct="1">
              <a:spcBef>
                <a:spcPct val="50000"/>
              </a:spcBef>
            </a:pPr>
            <a:endParaRPr lang="en-US" altLang="en-US" sz="1200" b="1"/>
          </a:p>
          <a:p>
            <a:pPr algn="ctr" eaLnBrk="1" hangingPunct="1">
              <a:spcBef>
                <a:spcPct val="50000"/>
              </a:spcBef>
            </a:pPr>
            <a:r>
              <a:rPr lang="en-US" altLang="en-US" sz="1200"/>
              <a:t>Goals, Effort, Persistence, Etc.</a:t>
            </a:r>
          </a:p>
        </p:txBody>
      </p:sp>
      <p:sp>
        <p:nvSpPr>
          <p:cNvPr id="65542" name="Text Box 6"/>
          <p:cNvSpPr txBox="1">
            <a:spLocks noChangeArrowheads="1"/>
          </p:cNvSpPr>
          <p:nvPr/>
        </p:nvSpPr>
        <p:spPr bwMode="auto">
          <a:xfrm>
            <a:off x="3022600" y="2349500"/>
            <a:ext cx="1371600"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endParaRPr lang="en-US" altLang="en-US" sz="1200" b="1"/>
          </a:p>
          <a:p>
            <a:pPr algn="ctr" eaLnBrk="1" hangingPunct="1">
              <a:spcBef>
                <a:spcPct val="50000"/>
              </a:spcBef>
            </a:pPr>
            <a:r>
              <a:rPr lang="en-US" altLang="en-US" sz="1200" b="1"/>
              <a:t>Cognitive Processing</a:t>
            </a:r>
          </a:p>
          <a:p>
            <a:pPr algn="ctr" eaLnBrk="1" hangingPunct="1">
              <a:spcBef>
                <a:spcPct val="50000"/>
              </a:spcBef>
            </a:pPr>
            <a:endParaRPr lang="en-US" altLang="en-US" sz="1200" b="1"/>
          </a:p>
        </p:txBody>
      </p:sp>
      <p:sp>
        <p:nvSpPr>
          <p:cNvPr id="65543" name="Text Box 7"/>
          <p:cNvSpPr txBox="1">
            <a:spLocks noChangeArrowheads="1"/>
          </p:cNvSpPr>
          <p:nvPr/>
        </p:nvSpPr>
        <p:spPr bwMode="auto">
          <a:xfrm>
            <a:off x="6858000" y="2362200"/>
            <a:ext cx="1676400" cy="12954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1600" b="1"/>
              <a:t/>
            </a:r>
            <a:br>
              <a:rPr lang="en-US" altLang="en-US" sz="1600" b="1"/>
            </a:br>
            <a:r>
              <a:rPr lang="en-US" altLang="en-US" sz="1600" b="1"/>
              <a:t>Teacher</a:t>
            </a:r>
            <a:br>
              <a:rPr lang="en-US" altLang="en-US" sz="1600" b="1"/>
            </a:br>
            <a:r>
              <a:rPr lang="en-US" altLang="en-US" sz="1600" b="1"/>
              <a:t>Sense of Efficacy</a:t>
            </a:r>
          </a:p>
        </p:txBody>
      </p:sp>
      <p:sp>
        <p:nvSpPr>
          <p:cNvPr id="65544" name="Text Box 8"/>
          <p:cNvSpPr txBox="1">
            <a:spLocks noChangeArrowheads="1"/>
          </p:cNvSpPr>
          <p:nvPr/>
        </p:nvSpPr>
        <p:spPr bwMode="auto">
          <a:xfrm>
            <a:off x="5080000" y="1820863"/>
            <a:ext cx="1371600" cy="2073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endParaRPr lang="en-US" altLang="en-US" sz="1200" b="1"/>
          </a:p>
          <a:p>
            <a:pPr algn="ctr" eaLnBrk="1" hangingPunct="1">
              <a:spcBef>
                <a:spcPct val="50000"/>
              </a:spcBef>
            </a:pPr>
            <a:r>
              <a:rPr lang="en-US" altLang="en-US" sz="1200" b="1"/>
              <a:t>Analysis of Teaching Task</a:t>
            </a:r>
          </a:p>
          <a:p>
            <a:pPr algn="ctr" eaLnBrk="1" hangingPunct="1">
              <a:spcBef>
                <a:spcPct val="50000"/>
              </a:spcBef>
            </a:pPr>
            <a:endParaRPr lang="en-US" altLang="en-US" sz="1200" b="1"/>
          </a:p>
          <a:p>
            <a:pPr algn="ctr" eaLnBrk="1" hangingPunct="1">
              <a:spcBef>
                <a:spcPct val="50000"/>
              </a:spcBef>
            </a:pPr>
            <a:r>
              <a:rPr lang="en-US" altLang="en-US" sz="1200" b="1"/>
              <a:t/>
            </a:r>
            <a:br>
              <a:rPr lang="en-US" altLang="en-US" sz="1200" b="1"/>
            </a:br>
            <a:r>
              <a:rPr lang="en-US" altLang="en-US" sz="1200" b="1"/>
              <a:t>Assessment of Personal Teaching Competence</a:t>
            </a:r>
          </a:p>
        </p:txBody>
      </p:sp>
      <p:sp>
        <p:nvSpPr>
          <p:cNvPr id="65545" name="Text Box 9"/>
          <p:cNvSpPr txBox="1">
            <a:spLocks noChangeArrowheads="1"/>
          </p:cNvSpPr>
          <p:nvPr/>
        </p:nvSpPr>
        <p:spPr bwMode="auto">
          <a:xfrm>
            <a:off x="762000" y="4876800"/>
            <a:ext cx="1755775" cy="1014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1200" b="1"/>
              <a:t/>
            </a:r>
            <a:br>
              <a:rPr lang="en-US" altLang="en-US" sz="1200" b="1"/>
            </a:br>
            <a:r>
              <a:rPr lang="en-US" altLang="en-US" sz="1200" b="1"/>
              <a:t/>
            </a:r>
            <a:br>
              <a:rPr lang="en-US" altLang="en-US" sz="1200" b="1"/>
            </a:br>
            <a:r>
              <a:rPr lang="en-US" altLang="en-US" sz="1200" b="1"/>
              <a:t>Performance</a:t>
            </a:r>
          </a:p>
          <a:p>
            <a:pPr algn="ctr" eaLnBrk="1" hangingPunct="1">
              <a:spcBef>
                <a:spcPct val="50000"/>
              </a:spcBef>
            </a:pPr>
            <a:endParaRPr lang="en-US" altLang="en-US" sz="1200" b="1"/>
          </a:p>
        </p:txBody>
      </p:sp>
      <p:sp>
        <p:nvSpPr>
          <p:cNvPr id="65547" name="Line 11"/>
          <p:cNvSpPr>
            <a:spLocks noChangeShapeType="1"/>
          </p:cNvSpPr>
          <p:nvPr/>
        </p:nvSpPr>
        <p:spPr bwMode="auto">
          <a:xfrm>
            <a:off x="2489200" y="2895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8" name="Line 12"/>
          <p:cNvSpPr>
            <a:spLocks noChangeShapeType="1"/>
          </p:cNvSpPr>
          <p:nvPr/>
        </p:nvSpPr>
        <p:spPr bwMode="auto">
          <a:xfrm flipV="1">
            <a:off x="4394200" y="23622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9" name="Line 13"/>
          <p:cNvSpPr>
            <a:spLocks noChangeShapeType="1"/>
          </p:cNvSpPr>
          <p:nvPr/>
        </p:nvSpPr>
        <p:spPr bwMode="auto">
          <a:xfrm>
            <a:off x="4394200" y="28956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4"/>
          <p:cNvSpPr>
            <a:spLocks noChangeShapeType="1"/>
          </p:cNvSpPr>
          <p:nvPr/>
        </p:nvSpPr>
        <p:spPr bwMode="auto">
          <a:xfrm>
            <a:off x="5105400" y="28956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Line 15"/>
          <p:cNvSpPr>
            <a:spLocks noChangeShapeType="1"/>
          </p:cNvSpPr>
          <p:nvPr/>
        </p:nvSpPr>
        <p:spPr bwMode="auto">
          <a:xfrm>
            <a:off x="7772400" y="3657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2" name="Line 16"/>
          <p:cNvSpPr>
            <a:spLocks noChangeShapeType="1"/>
          </p:cNvSpPr>
          <p:nvPr/>
        </p:nvSpPr>
        <p:spPr bwMode="auto">
          <a:xfrm>
            <a:off x="736600" y="3552825"/>
            <a:ext cx="1752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Freeform 17"/>
          <p:cNvSpPr>
            <a:spLocks/>
          </p:cNvSpPr>
          <p:nvPr/>
        </p:nvSpPr>
        <p:spPr bwMode="auto">
          <a:xfrm>
            <a:off x="1600200" y="4191000"/>
            <a:ext cx="1588" cy="657225"/>
          </a:xfrm>
          <a:custGeom>
            <a:avLst/>
            <a:gdLst>
              <a:gd name="T0" fmla="*/ 0 w 1"/>
              <a:gd name="T1" fmla="*/ 414 h 414"/>
              <a:gd name="T2" fmla="*/ 1 w 1"/>
              <a:gd name="T3" fmla="*/ 0 h 414"/>
            </a:gdLst>
            <a:ahLst/>
            <a:cxnLst>
              <a:cxn ang="0">
                <a:pos x="T0" y="T1"/>
              </a:cxn>
              <a:cxn ang="0">
                <a:pos x="T2" y="T3"/>
              </a:cxn>
            </a:cxnLst>
            <a:rect l="0" t="0" r="r" b="b"/>
            <a:pathLst>
              <a:path w="1" h="414">
                <a:moveTo>
                  <a:pt x="0" y="414"/>
                </a:moveTo>
                <a:lnTo>
                  <a:pt x="1"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4" name="Line 18"/>
          <p:cNvSpPr>
            <a:spLocks noChangeShapeType="1"/>
          </p:cNvSpPr>
          <p:nvPr/>
        </p:nvSpPr>
        <p:spPr bwMode="auto">
          <a:xfrm flipH="1">
            <a:off x="2489200" y="5651500"/>
            <a:ext cx="464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96357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edia-partners.com/img/blog/images/JumpingLa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 y="1906080"/>
            <a:ext cx="2914650" cy="4896613"/>
          </a:xfrm>
          <a:prstGeom prst="rect">
            <a:avLst/>
          </a:prstGeom>
          <a:noFill/>
          <a:extLst>
            <a:ext uri="{909E8E84-426E-40DD-AFC4-6F175D3DCCD1}">
              <a14:hiddenFill xmlns:a14="http://schemas.microsoft.com/office/drawing/2010/main">
                <a:solidFill>
                  <a:srgbClr val="FFFFFF"/>
                </a:solidFill>
              </a14:hiddenFill>
            </a:ext>
          </a:extLst>
        </p:spPr>
      </p:pic>
      <p:sp>
        <p:nvSpPr>
          <p:cNvPr id="81922" name="Rectangle 2"/>
          <p:cNvSpPr>
            <a:spLocks noGrp="1" noChangeArrowheads="1"/>
          </p:cNvSpPr>
          <p:nvPr>
            <p:ph type="title"/>
          </p:nvPr>
        </p:nvSpPr>
        <p:spPr/>
        <p:txBody>
          <a:bodyPr>
            <a:normAutofit/>
          </a:bodyPr>
          <a:lstStyle/>
          <a:p>
            <a:r>
              <a:rPr lang="en-US" altLang="en-US" sz="3200" dirty="0"/>
              <a:t>Consequences of </a:t>
            </a:r>
            <a:r>
              <a:rPr lang="en-US" altLang="en-US" sz="3200" dirty="0" smtClean="0"/>
              <a:t>Teacher Self-Efficacy</a:t>
            </a:r>
            <a:endParaRPr lang="en-US" altLang="en-US" sz="3200" dirty="0"/>
          </a:p>
        </p:txBody>
      </p:sp>
      <p:sp>
        <p:nvSpPr>
          <p:cNvPr id="81923" name="Rectangle 3"/>
          <p:cNvSpPr>
            <a:spLocks noGrp="1" noChangeArrowheads="1"/>
          </p:cNvSpPr>
          <p:nvPr>
            <p:ph type="body" idx="1"/>
          </p:nvPr>
        </p:nvSpPr>
        <p:spPr>
          <a:xfrm>
            <a:off x="2743200" y="1981200"/>
            <a:ext cx="6248400" cy="4343400"/>
          </a:xfrm>
        </p:spPr>
        <p:txBody>
          <a:bodyPr/>
          <a:lstStyle/>
          <a:p>
            <a:pPr>
              <a:lnSpc>
                <a:spcPct val="80000"/>
              </a:lnSpc>
              <a:spcAft>
                <a:spcPts val="600"/>
              </a:spcAft>
            </a:pPr>
            <a:r>
              <a:rPr lang="en-US" altLang="en-US" sz="2800" dirty="0" smtClean="0"/>
              <a:t>Greater </a:t>
            </a:r>
            <a:r>
              <a:rPr lang="en-US" altLang="en-US" sz="2800" dirty="0"/>
              <a:t>effort invested in teaching</a:t>
            </a:r>
          </a:p>
          <a:p>
            <a:pPr>
              <a:lnSpc>
                <a:spcPct val="80000"/>
              </a:lnSpc>
              <a:spcAft>
                <a:spcPts val="600"/>
              </a:spcAft>
            </a:pPr>
            <a:r>
              <a:rPr lang="en-US" altLang="en-US" sz="2800" dirty="0" smtClean="0"/>
              <a:t>Set higher goals</a:t>
            </a:r>
            <a:endParaRPr lang="en-US" altLang="en-US" sz="2800" dirty="0"/>
          </a:p>
          <a:p>
            <a:pPr>
              <a:lnSpc>
                <a:spcPct val="80000"/>
              </a:lnSpc>
              <a:spcAft>
                <a:spcPts val="600"/>
              </a:spcAft>
            </a:pPr>
            <a:r>
              <a:rPr lang="en-US" altLang="en-US" sz="2800" dirty="0"/>
              <a:t>Greater levels of planning </a:t>
            </a:r>
          </a:p>
          <a:p>
            <a:pPr>
              <a:lnSpc>
                <a:spcPct val="80000"/>
              </a:lnSpc>
              <a:spcAft>
                <a:spcPts val="600"/>
              </a:spcAft>
            </a:pPr>
            <a:r>
              <a:rPr lang="en-US" altLang="en-US" sz="2800" dirty="0"/>
              <a:t>Greater organization</a:t>
            </a:r>
          </a:p>
          <a:p>
            <a:pPr>
              <a:lnSpc>
                <a:spcPct val="80000"/>
              </a:lnSpc>
              <a:spcAft>
                <a:spcPts val="600"/>
              </a:spcAft>
            </a:pPr>
            <a:r>
              <a:rPr lang="en-US" altLang="en-US" sz="2800" dirty="0"/>
              <a:t>More willing to experiment with new methods</a:t>
            </a:r>
          </a:p>
          <a:p>
            <a:pPr>
              <a:lnSpc>
                <a:spcPct val="80000"/>
              </a:lnSpc>
              <a:spcAft>
                <a:spcPts val="600"/>
              </a:spcAft>
            </a:pPr>
            <a:r>
              <a:rPr lang="en-US" altLang="en-US" sz="2800" dirty="0" smtClean="0"/>
              <a:t>Greater </a:t>
            </a:r>
            <a:r>
              <a:rPr lang="en-US" altLang="en-US" sz="2800" dirty="0"/>
              <a:t>enthusiasm in teaching</a:t>
            </a:r>
          </a:p>
          <a:p>
            <a:pPr>
              <a:lnSpc>
                <a:spcPct val="80000"/>
              </a:lnSpc>
              <a:spcAft>
                <a:spcPts val="600"/>
              </a:spcAft>
            </a:pPr>
            <a:r>
              <a:rPr lang="en-US" altLang="en-US" sz="2800" dirty="0" smtClean="0"/>
              <a:t>Greater </a:t>
            </a:r>
            <a:r>
              <a:rPr lang="en-US" altLang="en-US" sz="2800" dirty="0"/>
              <a:t>commitment to stay in </a:t>
            </a:r>
            <a:r>
              <a:rPr lang="en-US" altLang="en-US" sz="2800" dirty="0" smtClean="0"/>
              <a:t>teaching</a:t>
            </a:r>
            <a:endParaRPr lang="en-US" altLang="en-US" sz="2800" dirty="0"/>
          </a:p>
        </p:txBody>
      </p:sp>
    </p:spTree>
    <p:extLst>
      <p:ext uri="{BB962C8B-B14F-4D97-AF65-F5344CB8AC3E}">
        <p14:creationId xmlns:p14="http://schemas.microsoft.com/office/powerpoint/2010/main" val="235378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1" y="381000"/>
            <a:ext cx="7696200" cy="1128713"/>
          </a:xfrm>
        </p:spPr>
        <p:txBody>
          <a:bodyPr/>
          <a:lstStyle/>
          <a:p>
            <a:r>
              <a:rPr lang="en-US" altLang="en-US" sz="3200" dirty="0"/>
              <a:t>Teacher Relations with Struggling Students</a:t>
            </a:r>
          </a:p>
        </p:txBody>
      </p:sp>
      <p:sp>
        <p:nvSpPr>
          <p:cNvPr id="86019" name="Rectangle 3"/>
          <p:cNvSpPr>
            <a:spLocks noGrp="1" noChangeArrowheads="1"/>
          </p:cNvSpPr>
          <p:nvPr>
            <p:ph type="body" idx="1"/>
          </p:nvPr>
        </p:nvSpPr>
        <p:spPr>
          <a:xfrm>
            <a:off x="533401" y="1905000"/>
            <a:ext cx="4724399" cy="4572000"/>
          </a:xfrm>
        </p:spPr>
        <p:txBody>
          <a:bodyPr/>
          <a:lstStyle/>
          <a:p>
            <a:r>
              <a:rPr lang="en-US" altLang="en-US" sz="2800" dirty="0"/>
              <a:t>Persistence </a:t>
            </a:r>
            <a:endParaRPr lang="en-US" altLang="en-US" sz="2800" dirty="0" smtClean="0"/>
          </a:p>
          <a:p>
            <a:r>
              <a:rPr lang="en-US" altLang="en-US" sz="2800" dirty="0" smtClean="0"/>
              <a:t>Less </a:t>
            </a:r>
            <a:r>
              <a:rPr lang="en-US" altLang="en-US" sz="2800" dirty="0"/>
              <a:t>critical of students </a:t>
            </a:r>
            <a:r>
              <a:rPr lang="en-US" altLang="en-US" sz="2800" dirty="0" smtClean="0"/>
              <a:t/>
            </a:r>
            <a:br>
              <a:rPr lang="en-US" altLang="en-US" sz="2800" dirty="0" smtClean="0"/>
            </a:br>
            <a:r>
              <a:rPr lang="en-US" altLang="en-US" sz="2800" dirty="0" smtClean="0"/>
              <a:t>when </a:t>
            </a:r>
            <a:r>
              <a:rPr lang="en-US" altLang="en-US" sz="2800" dirty="0"/>
              <a:t>they make errors </a:t>
            </a:r>
          </a:p>
          <a:p>
            <a:r>
              <a:rPr lang="en-US" altLang="en-US" sz="2800" dirty="0"/>
              <a:t>Work longer with a student who is struggling </a:t>
            </a:r>
          </a:p>
          <a:p>
            <a:r>
              <a:rPr lang="en-US" altLang="en-US" sz="2800" dirty="0"/>
              <a:t>Less inclined to refer a struggling student to </a:t>
            </a:r>
            <a:r>
              <a:rPr lang="en-US" altLang="en-US" sz="2800" dirty="0" smtClean="0"/>
              <a:t/>
            </a:r>
            <a:br>
              <a:rPr lang="en-US" altLang="en-US" sz="2800" dirty="0" smtClean="0"/>
            </a:br>
            <a:r>
              <a:rPr lang="en-US" altLang="en-US" sz="2800" dirty="0" smtClean="0"/>
              <a:t>special education</a:t>
            </a:r>
          </a:p>
          <a:p>
            <a:r>
              <a:rPr lang="en-US" altLang="en-US" sz="2800" dirty="0" smtClean="0"/>
              <a:t>Resilience</a:t>
            </a:r>
            <a:endParaRPr lang="en-US" altLang="en-US" sz="2800" dirty="0"/>
          </a:p>
        </p:txBody>
      </p:sp>
      <p:pic>
        <p:nvPicPr>
          <p:cNvPr id="4" name="Picture 2"/>
          <p:cNvPicPr>
            <a:picLocks noChangeAspect="1" noChangeArrowheads="1"/>
          </p:cNvPicPr>
          <p:nvPr/>
        </p:nvPicPr>
        <p:blipFill>
          <a:blip r:embed="rId2" cstate="print"/>
          <a:srcRect/>
          <a:stretch>
            <a:fillRect/>
          </a:stretch>
        </p:blipFill>
        <p:spPr bwMode="auto">
          <a:xfrm>
            <a:off x="5257800" y="2362200"/>
            <a:ext cx="35814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14653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chool_Transformation">
  <a:themeElements>
    <a:clrScheme name="School Transformation">
      <a:dk1>
        <a:sysClr val="windowText" lastClr="000000"/>
      </a:dk1>
      <a:lt1>
        <a:sysClr val="window" lastClr="FFFFFF"/>
      </a:lt1>
      <a:dk2>
        <a:srgbClr val="84A8A6"/>
      </a:dk2>
      <a:lt2>
        <a:srgbClr val="D4C38F"/>
      </a:lt2>
      <a:accent1>
        <a:srgbClr val="99B9C0"/>
      </a:accent1>
      <a:accent2>
        <a:srgbClr val="DF9041"/>
      </a:accent2>
      <a:accent3>
        <a:srgbClr val="A5AB81"/>
      </a:accent3>
      <a:accent4>
        <a:srgbClr val="D8B25C"/>
      </a:accent4>
      <a:accent5>
        <a:srgbClr val="84A8A6"/>
      </a:accent5>
      <a:accent6>
        <a:srgbClr val="615652"/>
      </a:accent6>
      <a:hlink>
        <a:srgbClr val="79455F"/>
      </a:hlink>
      <a:folHlink>
        <a:srgbClr val="79455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chool_Transform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chool Transformation">
    <a:dk1>
      <a:sysClr val="windowText" lastClr="000000"/>
    </a:dk1>
    <a:lt1>
      <a:sysClr val="window" lastClr="FFFFFF"/>
    </a:lt1>
    <a:dk2>
      <a:srgbClr val="84A8A6"/>
    </a:dk2>
    <a:lt2>
      <a:srgbClr val="D4C38F"/>
    </a:lt2>
    <a:accent1>
      <a:srgbClr val="99B9C0"/>
    </a:accent1>
    <a:accent2>
      <a:srgbClr val="DF9041"/>
    </a:accent2>
    <a:accent3>
      <a:srgbClr val="A5AB81"/>
    </a:accent3>
    <a:accent4>
      <a:srgbClr val="D8B25C"/>
    </a:accent4>
    <a:accent5>
      <a:srgbClr val="84A8A6"/>
    </a:accent5>
    <a:accent6>
      <a:srgbClr val="615652"/>
    </a:accent6>
    <a:hlink>
      <a:srgbClr val="79455F"/>
    </a:hlink>
    <a:folHlink>
      <a:srgbClr val="79455F"/>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School_Transformation</Template>
  <TotalTime>6913</TotalTime>
  <Words>865</Words>
  <Application>Microsoft Office PowerPoint</Application>
  <PresentationFormat>On-screen Show (4:3)</PresentationFormat>
  <Paragraphs>163</Paragraphs>
  <Slides>27</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BalanceOT-LightIta</vt:lpstr>
      <vt:lpstr>Calibri</vt:lpstr>
      <vt:lpstr>Cholla Slab OT Regular</vt:lpstr>
      <vt:lpstr>Tw Cen MT</vt:lpstr>
      <vt:lpstr>Wingdings</vt:lpstr>
      <vt:lpstr>Wingdings 2</vt:lpstr>
      <vt:lpstr>School_Transformation</vt:lpstr>
      <vt:lpstr>1_School_Transformation</vt:lpstr>
      <vt:lpstr>The Strengths-BuilDing Turn: Celebrating Strengths to Foster Teacher Self-Efficacy</vt:lpstr>
      <vt:lpstr>Evocative Coaching Model</vt:lpstr>
      <vt:lpstr>How did you Grow?</vt:lpstr>
      <vt:lpstr>Strengths-Based Focus</vt:lpstr>
      <vt:lpstr>Teacher Self-Efficacy</vt:lpstr>
      <vt:lpstr>Sources of Self-Efficacy </vt:lpstr>
      <vt:lpstr>Teacher Sense of Efficacy Model</vt:lpstr>
      <vt:lpstr>Consequences of Teacher Self-Efficacy</vt:lpstr>
      <vt:lpstr>Teacher Relations with Struggling Students</vt:lpstr>
      <vt:lpstr>Student Outcomes</vt:lpstr>
      <vt:lpstr>Implications</vt:lpstr>
      <vt:lpstr>Search for the Holy Grail</vt:lpstr>
      <vt:lpstr>Academic Optimism</vt:lpstr>
      <vt:lpstr>Faculty Trust in Administrators</vt:lpstr>
      <vt:lpstr>Faculty Academic Optimism</vt:lpstr>
      <vt:lpstr>Watching Successful</vt:lpstr>
      <vt:lpstr>Positive Self-Monitoring</vt:lpstr>
      <vt:lpstr>Videre</vt:lpstr>
      <vt:lpstr>The Principles of Appreciation</vt:lpstr>
      <vt:lpstr>SWOT</vt:lpstr>
      <vt:lpstr>SOAR</vt:lpstr>
      <vt:lpstr>Teacher Aggression</vt:lpstr>
      <vt:lpstr>Observation Tools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deficit frame: changing conversations for school success</dc:title>
  <dc:creator>Bob Tschannen-Moran</dc:creator>
  <cp:lastModifiedBy>Tschannen-Moran, Megan</cp:lastModifiedBy>
  <cp:revision>492</cp:revision>
  <cp:lastPrinted>2015-03-17T02:42:56Z</cp:lastPrinted>
  <dcterms:created xsi:type="dcterms:W3CDTF">2012-06-29T01:08:48Z</dcterms:created>
  <dcterms:modified xsi:type="dcterms:W3CDTF">2015-03-18T13:20:17Z</dcterms:modified>
</cp:coreProperties>
</file>